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58" r:id="rId4"/>
    <p:sldId id="311" r:id="rId5"/>
    <p:sldId id="259" r:id="rId6"/>
    <p:sldId id="260" r:id="rId7"/>
    <p:sldId id="261" r:id="rId8"/>
    <p:sldId id="262" r:id="rId9"/>
    <p:sldId id="263" r:id="rId10"/>
    <p:sldId id="283" r:id="rId11"/>
    <p:sldId id="284" r:id="rId12"/>
    <p:sldId id="282" r:id="rId13"/>
    <p:sldId id="281" r:id="rId14"/>
    <p:sldId id="285" r:id="rId15"/>
    <p:sldId id="265" r:id="rId16"/>
    <p:sldId id="266" r:id="rId17"/>
    <p:sldId id="302" r:id="rId18"/>
    <p:sldId id="303" r:id="rId19"/>
    <p:sldId id="301" r:id="rId20"/>
    <p:sldId id="267" r:id="rId21"/>
    <p:sldId id="289" r:id="rId22"/>
    <p:sldId id="292" r:id="rId23"/>
    <p:sldId id="286" r:id="rId24"/>
    <p:sldId id="269" r:id="rId25"/>
    <p:sldId id="290" r:id="rId26"/>
    <p:sldId id="307" r:id="rId27"/>
    <p:sldId id="308" r:id="rId28"/>
    <p:sldId id="309" r:id="rId29"/>
    <p:sldId id="310" r:id="rId30"/>
    <p:sldId id="270" r:id="rId31"/>
    <p:sldId id="291" r:id="rId32"/>
    <p:sldId id="271" r:id="rId33"/>
    <p:sldId id="272" r:id="rId34"/>
    <p:sldId id="293" r:id="rId35"/>
    <p:sldId id="294" r:id="rId36"/>
    <p:sldId id="295" r:id="rId37"/>
    <p:sldId id="296" r:id="rId38"/>
    <p:sldId id="297" r:id="rId39"/>
    <p:sldId id="298" r:id="rId40"/>
    <p:sldId id="273" r:id="rId41"/>
    <p:sldId id="299" r:id="rId42"/>
    <p:sldId id="300" r:id="rId43"/>
    <p:sldId id="304" r:id="rId44"/>
    <p:sldId id="305" r:id="rId45"/>
    <p:sldId id="306" r:id="rId46"/>
    <p:sldId id="274" r:id="rId47"/>
    <p:sldId id="275" r:id="rId48"/>
    <p:sldId id="276" r:id="rId49"/>
    <p:sldId id="277" r:id="rId50"/>
    <p:sldId id="278" r:id="rId51"/>
    <p:sldId id="279" r:id="rId52"/>
    <p:sldId id="280" r:id="rId53"/>
    <p:sldId id="287" r:id="rId54"/>
  </p:sldIdLst>
  <p:sldSz cx="9144000" cy="6858000" type="screen4x3"/>
  <p:notesSz cx="6769100" cy="9906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329" cy="495696"/>
          </a:xfrm>
          <a:prstGeom prst="rect">
            <a:avLst/>
          </a:prstGeom>
        </p:spPr>
        <p:txBody>
          <a:bodyPr vert="horz" lIns="91138" tIns="45569" rIns="91138" bIns="45569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34190" y="0"/>
            <a:ext cx="2933329" cy="495696"/>
          </a:xfrm>
          <a:prstGeom prst="rect">
            <a:avLst/>
          </a:prstGeom>
        </p:spPr>
        <p:txBody>
          <a:bodyPr vert="horz" lIns="91138" tIns="45569" rIns="91138" bIns="45569" rtlCol="0"/>
          <a:lstStyle>
            <a:lvl1pPr algn="r">
              <a:defRPr sz="1200"/>
            </a:lvl1pPr>
          </a:lstStyle>
          <a:p>
            <a:fld id="{302BC5AC-CF60-4B67-BE28-83B5576894F5}" type="datetimeFigureOut">
              <a:rPr lang="it-IT" smtClean="0"/>
              <a:pPr/>
              <a:t>28/02/2015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080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38" tIns="45569" rIns="91138" bIns="45569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6436" y="4705152"/>
            <a:ext cx="5416228" cy="4458095"/>
          </a:xfrm>
          <a:prstGeom prst="rect">
            <a:avLst/>
          </a:prstGeom>
        </p:spPr>
        <p:txBody>
          <a:bodyPr vert="horz" lIns="91138" tIns="45569" rIns="91138" bIns="45569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08721"/>
            <a:ext cx="2933329" cy="495695"/>
          </a:xfrm>
          <a:prstGeom prst="rect">
            <a:avLst/>
          </a:prstGeom>
        </p:spPr>
        <p:txBody>
          <a:bodyPr vert="horz" lIns="91138" tIns="45569" rIns="91138" bIns="45569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34190" y="9408721"/>
            <a:ext cx="2933329" cy="495695"/>
          </a:xfrm>
          <a:prstGeom prst="rect">
            <a:avLst/>
          </a:prstGeom>
        </p:spPr>
        <p:txBody>
          <a:bodyPr vert="horz" lIns="91138" tIns="45569" rIns="91138" bIns="45569" rtlCol="0" anchor="b"/>
          <a:lstStyle>
            <a:lvl1pPr algn="r">
              <a:defRPr sz="1200"/>
            </a:lvl1pPr>
          </a:lstStyle>
          <a:p>
            <a:fld id="{B7047B29-26FF-4DB3-8628-83B4377DBD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32662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47B29-26FF-4DB3-8628-83B4377DBD2A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47B29-26FF-4DB3-8628-83B4377DBD2A}" type="slidenum">
              <a:rPr lang="it-IT" smtClean="0"/>
              <a:pPr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68504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3EA06-1F6D-404C-8F2E-1DB2341CC492}" type="datetimeFigureOut">
              <a:rPr lang="it-IT" smtClean="0"/>
              <a:pPr/>
              <a:t>28/02/2015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FC43-F2DC-4C0D-9B02-2F35B863846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3EA06-1F6D-404C-8F2E-1DB2341CC492}" type="datetimeFigureOut">
              <a:rPr lang="it-IT" smtClean="0"/>
              <a:pPr/>
              <a:t>28/02/2015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FC43-F2DC-4C0D-9B02-2F35B863846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3EA06-1F6D-404C-8F2E-1DB2341CC492}" type="datetimeFigureOut">
              <a:rPr lang="it-IT" smtClean="0"/>
              <a:pPr/>
              <a:t>28/02/2015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FC43-F2DC-4C0D-9B02-2F35B863846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3EA06-1F6D-404C-8F2E-1DB2341CC492}" type="datetimeFigureOut">
              <a:rPr lang="it-IT" smtClean="0"/>
              <a:pPr/>
              <a:t>28/02/2015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FC43-F2DC-4C0D-9B02-2F35B863846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3EA06-1F6D-404C-8F2E-1DB2341CC492}" type="datetimeFigureOut">
              <a:rPr lang="it-IT" smtClean="0"/>
              <a:pPr/>
              <a:t>28/02/2015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FC43-F2DC-4C0D-9B02-2F35B863846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3EA06-1F6D-404C-8F2E-1DB2341CC492}" type="datetimeFigureOut">
              <a:rPr lang="it-IT" smtClean="0"/>
              <a:pPr/>
              <a:t>28/02/2015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FC43-F2DC-4C0D-9B02-2F35B863846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3EA06-1F6D-404C-8F2E-1DB2341CC492}" type="datetimeFigureOut">
              <a:rPr lang="it-IT" smtClean="0"/>
              <a:pPr/>
              <a:t>28/02/2015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FC43-F2DC-4C0D-9B02-2F35B863846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3EA06-1F6D-404C-8F2E-1DB2341CC492}" type="datetimeFigureOut">
              <a:rPr lang="it-IT" smtClean="0"/>
              <a:pPr/>
              <a:t>28/02/2015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FC43-F2DC-4C0D-9B02-2F35B863846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3EA06-1F6D-404C-8F2E-1DB2341CC492}" type="datetimeFigureOut">
              <a:rPr lang="it-IT" smtClean="0"/>
              <a:pPr/>
              <a:t>28/02/2015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FC43-F2DC-4C0D-9B02-2F35B863846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3EA06-1F6D-404C-8F2E-1DB2341CC492}" type="datetimeFigureOut">
              <a:rPr lang="it-IT" smtClean="0"/>
              <a:pPr/>
              <a:t>28/02/2015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FC43-F2DC-4C0D-9B02-2F35B863846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3EA06-1F6D-404C-8F2E-1DB2341CC492}" type="datetimeFigureOut">
              <a:rPr lang="it-IT" smtClean="0"/>
              <a:pPr/>
              <a:t>28/02/2015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FC43-F2DC-4C0D-9B02-2F35B863846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3EA06-1F6D-404C-8F2E-1DB2341CC492}" type="datetimeFigureOut">
              <a:rPr lang="it-IT" smtClean="0"/>
              <a:pPr/>
              <a:t>28/02/2015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1FC43-F2DC-4C0D-9B02-2F35B863846B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math.it/tangram/tangram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7" Type="http://schemas.openxmlformats.org/officeDocument/2006/relationships/image" Target="../media/image95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93.emf"/><Relationship Id="rId4" Type="http://schemas.openxmlformats.org/officeDocument/2006/relationships/image" Target="../media/image92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7" Type="http://schemas.openxmlformats.org/officeDocument/2006/relationships/image" Target="../media/image101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emf"/><Relationship Id="rId5" Type="http://schemas.openxmlformats.org/officeDocument/2006/relationships/image" Target="../media/image99.emf"/><Relationship Id="rId4" Type="http://schemas.openxmlformats.org/officeDocument/2006/relationships/image" Target="../media/image98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7848872" cy="1872208"/>
          </a:xfrm>
        </p:spPr>
        <p:txBody>
          <a:bodyPr>
            <a:normAutofit fontScale="90000"/>
          </a:bodyPr>
          <a:lstStyle/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smtClean="0"/>
              <a:t>Il curricolo in verticale di MATEMATICA </a:t>
            </a:r>
            <a:br>
              <a:rPr lang="it-IT" dirty="0" smtClean="0"/>
            </a:br>
            <a:r>
              <a:rPr lang="it-IT" dirty="0" smtClean="0"/>
              <a:t>Un percorso possibile</a:t>
            </a:r>
            <a:br>
              <a:rPr lang="it-IT" dirty="0" smtClean="0"/>
            </a:br>
            <a:r>
              <a:rPr lang="it-IT" dirty="0" smtClean="0"/>
              <a:t>LA LUCE ATTRAVERSO FORME SPECCHIANTI</a:t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sz="8800" dirty="0" smtClean="0">
                <a:solidFill>
                  <a:srgbClr val="94006B"/>
                </a:solidFill>
              </a:rPr>
              <a:t/>
            </a:r>
            <a:br>
              <a:rPr lang="it-IT" sz="8800" dirty="0" smtClean="0">
                <a:solidFill>
                  <a:srgbClr val="94006B"/>
                </a:solidFill>
              </a:rPr>
            </a:br>
            <a:endParaRPr lang="it-IT" dirty="0"/>
          </a:p>
        </p:txBody>
      </p:sp>
      <p:pic>
        <p:nvPicPr>
          <p:cNvPr id="4" name="Immagine 3" descr="nuovo logo europ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3573016"/>
            <a:ext cx="3156561" cy="2376704"/>
          </a:xfrm>
          <a:prstGeom prst="rect">
            <a:avLst/>
          </a:prstGeom>
        </p:spPr>
      </p:pic>
      <p:pic>
        <p:nvPicPr>
          <p:cNvPr id="5" name="Immagine 4" descr="logo arcobaleno jpg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4581128"/>
            <a:ext cx="2808312" cy="1465205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259632" y="6021288"/>
            <a:ext cx="324036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 smtClean="0"/>
              <a:t>DIRIGENTE SCOLASTICO Dott.ssa </a:t>
            </a:r>
            <a:r>
              <a:rPr lang="it-IT" sz="1000" dirty="0" err="1" smtClean="0"/>
              <a:t>Serafina</a:t>
            </a:r>
            <a:r>
              <a:rPr lang="it-IT" sz="1000" dirty="0" smtClean="0"/>
              <a:t> Patrizia </a:t>
            </a:r>
            <a:r>
              <a:rPr lang="it-IT" sz="1000" dirty="0" err="1" smtClean="0"/>
              <a:t>Scerra</a:t>
            </a:r>
            <a:r>
              <a:rPr lang="it-IT" sz="1000" dirty="0" smtClean="0"/>
              <a:t> </a:t>
            </a:r>
          </a:p>
          <a:p>
            <a:r>
              <a:rPr lang="it-IT" sz="800" dirty="0" smtClean="0"/>
              <a:t>Percorso in verticale sezione dedicata alla scuola infanzia –</a:t>
            </a:r>
          </a:p>
          <a:p>
            <a:r>
              <a:rPr lang="it-IT" sz="800" dirty="0" smtClean="0"/>
              <a:t>insegnante referente area di matematica per l’infanzia </a:t>
            </a:r>
          </a:p>
          <a:p>
            <a:r>
              <a:rPr lang="it-IT" sz="800" dirty="0" smtClean="0"/>
              <a:t>Alessandra </a:t>
            </a:r>
            <a:r>
              <a:rPr lang="it-IT" sz="800" dirty="0" err="1" smtClean="0"/>
              <a:t>Valtancoli</a:t>
            </a:r>
            <a:endParaRPr lang="it-IT" sz="800" dirty="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2290266"/>
          </a:xfrm>
        </p:spPr>
        <p:txBody>
          <a:bodyPr>
            <a:normAutofit fontScale="90000"/>
          </a:bodyPr>
          <a:lstStyle/>
          <a:p>
            <a:r>
              <a:rPr lang="it-IT" sz="3600" dirty="0" smtClean="0">
                <a:solidFill>
                  <a:srgbClr val="7030A0"/>
                </a:solidFill>
              </a:rPr>
              <a:t>PERCORSO IN VERTICALE </a:t>
            </a:r>
            <a:r>
              <a:rPr lang="it-IT" sz="3600" dirty="0" err="1" smtClean="0">
                <a:solidFill>
                  <a:srgbClr val="7030A0"/>
                </a:solidFill>
              </a:rPr>
              <a:t>DI</a:t>
            </a:r>
            <a:r>
              <a:rPr lang="it-IT" sz="3600" dirty="0" smtClean="0">
                <a:solidFill>
                  <a:srgbClr val="7030A0"/>
                </a:solidFill>
              </a:rPr>
              <a:t> MATEMATICA :</a:t>
            </a:r>
            <a:br>
              <a:rPr lang="it-IT" sz="3600" dirty="0" smtClean="0">
                <a:solidFill>
                  <a:srgbClr val="7030A0"/>
                </a:solidFill>
              </a:rPr>
            </a:br>
            <a:r>
              <a:rPr lang="it-IT" sz="3600" dirty="0" smtClean="0">
                <a:solidFill>
                  <a:srgbClr val="7030A0"/>
                </a:solidFill>
              </a:rPr>
              <a:t>LA LUCE ATTRAVERSO FORME SPECCHIANTI</a:t>
            </a:r>
            <a:br>
              <a:rPr lang="it-IT" sz="3600" dirty="0" smtClean="0">
                <a:solidFill>
                  <a:srgbClr val="7030A0"/>
                </a:solidFill>
              </a:rPr>
            </a:br>
            <a:r>
              <a:rPr lang="it-IT" sz="3600" dirty="0" smtClean="0">
                <a:solidFill>
                  <a:srgbClr val="7030A0"/>
                </a:solidFill>
              </a:rPr>
              <a:t/>
            </a:r>
            <a:br>
              <a:rPr lang="it-IT" sz="3600" dirty="0" smtClean="0">
                <a:solidFill>
                  <a:srgbClr val="7030A0"/>
                </a:solidFill>
              </a:rPr>
            </a:br>
            <a:r>
              <a:rPr lang="it-IT" sz="2700" b="1" dirty="0" smtClean="0">
                <a:solidFill>
                  <a:schemeClr val="bg1">
                    <a:lumMod val="50000"/>
                  </a:schemeClr>
                </a:solidFill>
              </a:rPr>
              <a:t>La mia ombra mi segue ma sempre un passo indietro . 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780928"/>
            <a:ext cx="8147248" cy="33452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2000" dirty="0" smtClean="0">
                <a:solidFill>
                  <a:srgbClr val="7030A0"/>
                </a:solidFill>
              </a:rPr>
              <a:t>Contenuti attività</a:t>
            </a:r>
          </a:p>
          <a:p>
            <a:pPr>
              <a:buNone/>
            </a:pPr>
            <a:r>
              <a:rPr lang="it-IT" sz="2000" dirty="0" smtClean="0">
                <a:solidFill>
                  <a:srgbClr val="7030A0"/>
                </a:solidFill>
              </a:rPr>
              <a:t>L’Ombra … osservazione attraverso la luce dell’ombra .</a:t>
            </a:r>
            <a:endParaRPr lang="it-IT" sz="2000" dirty="0">
              <a:solidFill>
                <a:srgbClr val="7030A0"/>
              </a:solidFill>
            </a:endParaRPr>
          </a:p>
        </p:txBody>
      </p:sp>
      <p:pic>
        <p:nvPicPr>
          <p:cNvPr id="4" name="Immagine 3" descr="IMG_47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573016"/>
            <a:ext cx="2283718" cy="3044957"/>
          </a:xfrm>
          <a:prstGeom prst="rect">
            <a:avLst/>
          </a:prstGeom>
        </p:spPr>
      </p:pic>
      <p:pic>
        <p:nvPicPr>
          <p:cNvPr id="5" name="Immagine 4" descr="IMG_47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3573015"/>
            <a:ext cx="2304256" cy="3072341"/>
          </a:xfrm>
          <a:prstGeom prst="rect">
            <a:avLst/>
          </a:prstGeom>
        </p:spPr>
      </p:pic>
      <p:pic>
        <p:nvPicPr>
          <p:cNvPr id="6" name="Immagine 5" descr="IMG_57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3645024"/>
            <a:ext cx="2232248" cy="297633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714202"/>
          </a:xfrm>
        </p:spPr>
        <p:txBody>
          <a:bodyPr>
            <a:normAutofit fontScale="90000"/>
          </a:bodyPr>
          <a:lstStyle/>
          <a:p>
            <a:r>
              <a:rPr lang="it-IT" sz="3600" dirty="0" smtClean="0">
                <a:solidFill>
                  <a:srgbClr val="7030A0"/>
                </a:solidFill>
              </a:rPr>
              <a:t>PERCORSO IN VERTICALE </a:t>
            </a:r>
            <a:r>
              <a:rPr lang="it-IT" sz="3600" dirty="0" err="1" smtClean="0">
                <a:solidFill>
                  <a:srgbClr val="7030A0"/>
                </a:solidFill>
              </a:rPr>
              <a:t>DI</a:t>
            </a:r>
            <a:r>
              <a:rPr lang="it-IT" sz="3600" dirty="0" smtClean="0">
                <a:solidFill>
                  <a:srgbClr val="7030A0"/>
                </a:solidFill>
              </a:rPr>
              <a:t> MATEMATICA :</a:t>
            </a:r>
            <a:br>
              <a:rPr lang="it-IT" sz="3600" dirty="0" smtClean="0">
                <a:solidFill>
                  <a:srgbClr val="7030A0"/>
                </a:solidFill>
              </a:rPr>
            </a:br>
            <a:r>
              <a:rPr lang="it-IT" sz="3600" dirty="0" smtClean="0">
                <a:solidFill>
                  <a:srgbClr val="7030A0"/>
                </a:solidFill>
              </a:rPr>
              <a:t>LA LUCE ATTRAVERSO FORME SPECCHIANTI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708920"/>
            <a:ext cx="8147248" cy="3417243"/>
          </a:xfrm>
        </p:spPr>
        <p:txBody>
          <a:bodyPr>
            <a:normAutofit/>
          </a:bodyPr>
          <a:lstStyle/>
          <a:p>
            <a:r>
              <a:rPr lang="it-IT" sz="2000" dirty="0" smtClean="0">
                <a:solidFill>
                  <a:srgbClr val="7030A0"/>
                </a:solidFill>
              </a:rPr>
              <a:t>Contenuti e attività</a:t>
            </a:r>
          </a:p>
          <a:p>
            <a:r>
              <a:rPr lang="it-IT" sz="2000" dirty="0" smtClean="0">
                <a:solidFill>
                  <a:srgbClr val="7030A0"/>
                </a:solidFill>
              </a:rPr>
              <a:t>L’OMBRA </a:t>
            </a:r>
            <a:r>
              <a:rPr lang="it-IT" sz="2000" dirty="0" err="1" smtClean="0">
                <a:solidFill>
                  <a:srgbClr val="7030A0"/>
                </a:solidFill>
              </a:rPr>
              <a:t>…L</a:t>
            </a:r>
            <a:r>
              <a:rPr lang="it-IT" sz="2000" dirty="0" smtClean="0">
                <a:solidFill>
                  <a:srgbClr val="7030A0"/>
                </a:solidFill>
              </a:rPr>
              <a:t>’Osservazione attraverso la luce dell’ombra .</a:t>
            </a:r>
          </a:p>
          <a:p>
            <a:pPr>
              <a:buNone/>
            </a:pPr>
            <a:r>
              <a:rPr lang="it-IT" sz="2000" dirty="0" smtClean="0">
                <a:solidFill>
                  <a:srgbClr val="7030A0"/>
                </a:solidFill>
              </a:rPr>
              <a:t>Teatro d’immagini per sperimentare e raccontare l’ombra attraverso forme di luce . .</a:t>
            </a:r>
            <a:endParaRPr lang="it-IT" sz="2000" dirty="0">
              <a:solidFill>
                <a:srgbClr val="7030A0"/>
              </a:solidFill>
            </a:endParaRPr>
          </a:p>
        </p:txBody>
      </p:sp>
      <p:pic>
        <p:nvPicPr>
          <p:cNvPr id="4" name="Immagine 3" descr="IMG_29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4167082"/>
            <a:ext cx="2339752" cy="1754814"/>
          </a:xfrm>
          <a:prstGeom prst="rect">
            <a:avLst/>
          </a:prstGeom>
        </p:spPr>
      </p:pic>
      <p:pic>
        <p:nvPicPr>
          <p:cNvPr id="5" name="Immagine 4" descr="IMG_29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4167082"/>
            <a:ext cx="2448272" cy="183620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91264" cy="1858218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7030A0"/>
                </a:solidFill>
              </a:rPr>
              <a:t>PERCORSO IN VERTICALE </a:t>
            </a:r>
            <a:r>
              <a:rPr lang="it-IT" sz="3200" dirty="0" err="1" smtClean="0">
                <a:solidFill>
                  <a:srgbClr val="7030A0"/>
                </a:solidFill>
              </a:rPr>
              <a:t>DI</a:t>
            </a:r>
            <a:r>
              <a:rPr lang="it-IT" sz="3200" dirty="0" smtClean="0">
                <a:solidFill>
                  <a:srgbClr val="7030A0"/>
                </a:solidFill>
              </a:rPr>
              <a:t> MATEMATICA :</a:t>
            </a:r>
            <a:br>
              <a:rPr lang="it-IT" sz="3200" dirty="0" smtClean="0">
                <a:solidFill>
                  <a:srgbClr val="7030A0"/>
                </a:solidFill>
              </a:rPr>
            </a:br>
            <a:r>
              <a:rPr lang="it-IT" sz="3200" dirty="0" smtClean="0">
                <a:solidFill>
                  <a:srgbClr val="7030A0"/>
                </a:solidFill>
              </a:rPr>
              <a:t>LA LUCE ATTRAVERSO FORME SPECCHIANTI</a:t>
            </a:r>
            <a:endParaRPr lang="it-IT" sz="3200" dirty="0">
              <a:solidFill>
                <a:srgbClr val="7030A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636912"/>
            <a:ext cx="8291264" cy="3489251"/>
          </a:xfrm>
        </p:spPr>
        <p:txBody>
          <a:bodyPr>
            <a:normAutofit/>
          </a:bodyPr>
          <a:lstStyle/>
          <a:p>
            <a:r>
              <a:rPr lang="it-IT" sz="2000" dirty="0" smtClean="0">
                <a:solidFill>
                  <a:srgbClr val="7030A0"/>
                </a:solidFill>
              </a:rPr>
              <a:t>Contenuti e attività</a:t>
            </a:r>
          </a:p>
          <a:p>
            <a:pPr>
              <a:buNone/>
            </a:pPr>
            <a:r>
              <a:rPr lang="it-IT" sz="2000" dirty="0" smtClean="0">
                <a:solidFill>
                  <a:srgbClr val="7030A0"/>
                </a:solidFill>
              </a:rPr>
              <a:t>     Progettazione di esperienze di luce attraverso il corpo e il movimento </a:t>
            </a:r>
            <a:endParaRPr lang="it-IT" sz="2000" dirty="0">
              <a:solidFill>
                <a:srgbClr val="7030A0"/>
              </a:solidFill>
            </a:endParaRPr>
          </a:p>
        </p:txBody>
      </p:sp>
      <p:pic>
        <p:nvPicPr>
          <p:cNvPr id="4" name="Immagine 3" descr="IMG_42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717032"/>
            <a:ext cx="1907704" cy="1430778"/>
          </a:xfrm>
          <a:prstGeom prst="rect">
            <a:avLst/>
          </a:prstGeom>
        </p:spPr>
      </p:pic>
      <p:pic>
        <p:nvPicPr>
          <p:cNvPr id="5" name="Immagine 4" descr="IMG_42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3717032"/>
            <a:ext cx="1835696" cy="1376772"/>
          </a:xfrm>
          <a:prstGeom prst="rect">
            <a:avLst/>
          </a:prstGeom>
        </p:spPr>
      </p:pic>
      <p:pic>
        <p:nvPicPr>
          <p:cNvPr id="6" name="Immagine 5" descr="IMG_42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693577" y="3955495"/>
            <a:ext cx="1907704" cy="1430778"/>
          </a:xfrm>
          <a:prstGeom prst="rect">
            <a:avLst/>
          </a:prstGeom>
        </p:spPr>
      </p:pic>
      <p:pic>
        <p:nvPicPr>
          <p:cNvPr id="8" name="Immagine 7" descr="IMG_43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752" y="5301208"/>
            <a:ext cx="1859699" cy="1394774"/>
          </a:xfrm>
          <a:prstGeom prst="rect">
            <a:avLst/>
          </a:prstGeom>
        </p:spPr>
      </p:pic>
      <p:pic>
        <p:nvPicPr>
          <p:cNvPr id="9" name="Immagine 8" descr="IMG_43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3789040"/>
            <a:ext cx="2267744" cy="170080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7030A0"/>
                </a:solidFill>
              </a:rPr>
              <a:t>PERCORSO IN VERTICALE </a:t>
            </a:r>
            <a:r>
              <a:rPr lang="it-IT" sz="3200" dirty="0" err="1" smtClean="0">
                <a:solidFill>
                  <a:srgbClr val="7030A0"/>
                </a:solidFill>
              </a:rPr>
              <a:t>DI</a:t>
            </a:r>
            <a:r>
              <a:rPr lang="it-IT" sz="3200" dirty="0" smtClean="0">
                <a:solidFill>
                  <a:srgbClr val="7030A0"/>
                </a:solidFill>
              </a:rPr>
              <a:t> MATEMATICA :</a:t>
            </a:r>
            <a:br>
              <a:rPr lang="it-IT" sz="3200" dirty="0" smtClean="0">
                <a:solidFill>
                  <a:srgbClr val="7030A0"/>
                </a:solidFill>
              </a:rPr>
            </a:br>
            <a:r>
              <a:rPr lang="it-IT" sz="3200" dirty="0" smtClean="0">
                <a:solidFill>
                  <a:srgbClr val="7030A0"/>
                </a:solidFill>
              </a:rPr>
              <a:t>LA LUCE ATTRAVERSO FORME SPECCHIANTI </a:t>
            </a:r>
            <a:endParaRPr lang="it-IT" sz="3200" dirty="0">
              <a:solidFill>
                <a:srgbClr val="7030A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pPr>
              <a:buNone/>
            </a:pPr>
            <a:r>
              <a:rPr lang="it-IT" sz="2000" dirty="0" smtClean="0">
                <a:solidFill>
                  <a:srgbClr val="7030A0"/>
                </a:solidFill>
              </a:rPr>
              <a:t>Contenuti e attività</a:t>
            </a:r>
          </a:p>
          <a:p>
            <a:pPr>
              <a:buNone/>
            </a:pPr>
            <a:r>
              <a:rPr lang="it-IT" dirty="0" smtClean="0"/>
              <a:t>Progettazione di esperienze geometriche</a:t>
            </a:r>
          </a:p>
          <a:p>
            <a:pPr>
              <a:buNone/>
            </a:pPr>
            <a:r>
              <a:rPr lang="it-IT" dirty="0" smtClean="0"/>
              <a:t>attraverso il  corpo e il movimento .</a:t>
            </a:r>
          </a:p>
          <a:p>
            <a:pPr>
              <a:buNone/>
            </a:pPr>
            <a:r>
              <a:rPr lang="it-IT" sz="1400" b="1" dirty="0" smtClean="0"/>
              <a:t>                  IL CERCHIO                                       IL TRIANGOLO                                                        IL RETTANGOLO</a:t>
            </a:r>
            <a:endParaRPr lang="it-IT" sz="1400" b="1" dirty="0"/>
          </a:p>
        </p:txBody>
      </p:sp>
      <p:pic>
        <p:nvPicPr>
          <p:cNvPr id="4" name="Immagin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861048"/>
            <a:ext cx="230425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 descr="IMG_62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3861048"/>
            <a:ext cx="2232248" cy="2232248"/>
          </a:xfrm>
          <a:prstGeom prst="rect">
            <a:avLst/>
          </a:prstGeom>
        </p:spPr>
      </p:pic>
      <p:pic>
        <p:nvPicPr>
          <p:cNvPr id="6" name="Immagine 5" descr="IMG_62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3861048"/>
            <a:ext cx="2249488" cy="224948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858218"/>
          </a:xfrm>
        </p:spPr>
        <p:txBody>
          <a:bodyPr>
            <a:normAutofit fontScale="90000"/>
          </a:bodyPr>
          <a:lstStyle/>
          <a:p>
            <a:r>
              <a:rPr lang="it-IT" sz="3600" dirty="0" smtClean="0">
                <a:solidFill>
                  <a:srgbClr val="7030A0"/>
                </a:solidFill>
              </a:rPr>
              <a:t>PERCORSO IN VERTICALEDI MATEMATICA: </a:t>
            </a:r>
            <a:br>
              <a:rPr lang="it-IT" sz="3600" dirty="0" smtClean="0">
                <a:solidFill>
                  <a:srgbClr val="7030A0"/>
                </a:solidFill>
              </a:rPr>
            </a:br>
            <a:r>
              <a:rPr lang="it-IT" sz="3600" dirty="0" smtClean="0">
                <a:solidFill>
                  <a:srgbClr val="7030A0"/>
                </a:solidFill>
              </a:rPr>
              <a:t>LA LUCE ATTRAVERSO FORME SPECCHIANTI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2636912"/>
            <a:ext cx="8219256" cy="3489251"/>
          </a:xfrm>
        </p:spPr>
        <p:txBody>
          <a:bodyPr>
            <a:normAutofit/>
          </a:bodyPr>
          <a:lstStyle/>
          <a:p>
            <a:r>
              <a:rPr lang="it-IT" sz="2000" dirty="0" smtClean="0">
                <a:solidFill>
                  <a:srgbClr val="7030A0"/>
                </a:solidFill>
              </a:rPr>
              <a:t>Contenuti e attività</a:t>
            </a:r>
          </a:p>
          <a:p>
            <a:pPr>
              <a:buNone/>
            </a:pPr>
            <a:r>
              <a:rPr lang="it-IT" sz="2000" dirty="0" smtClean="0">
                <a:solidFill>
                  <a:srgbClr val="7030A0"/>
                </a:solidFill>
              </a:rPr>
              <a:t>Progettazione di esperienze geometriche attraverso il corpo e il movimento</a:t>
            </a:r>
          </a:p>
          <a:p>
            <a:pPr>
              <a:buNone/>
            </a:pPr>
            <a:r>
              <a:rPr lang="it-IT" sz="2000" dirty="0" smtClean="0">
                <a:solidFill>
                  <a:srgbClr val="7030A0"/>
                </a:solidFill>
              </a:rPr>
              <a:t>                      </a:t>
            </a:r>
            <a:r>
              <a:rPr lang="it-IT" sz="2000" dirty="0" smtClean="0"/>
              <a:t>Il quadrato                                            Il rombo </a:t>
            </a:r>
          </a:p>
          <a:p>
            <a:pPr>
              <a:buNone/>
            </a:pPr>
            <a:r>
              <a:rPr lang="it-IT" sz="2000" dirty="0" smtClean="0">
                <a:solidFill>
                  <a:srgbClr val="7030A0"/>
                </a:solidFill>
              </a:rPr>
              <a:t> </a:t>
            </a:r>
            <a:endParaRPr lang="it-IT" sz="2000" dirty="0">
              <a:solidFill>
                <a:srgbClr val="7030A0"/>
              </a:solidFill>
            </a:endParaRPr>
          </a:p>
        </p:txBody>
      </p:sp>
      <p:pic>
        <p:nvPicPr>
          <p:cNvPr id="4" name="Immagine 3" descr="IMG_62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3933056"/>
            <a:ext cx="1988840" cy="1988840"/>
          </a:xfrm>
          <a:prstGeom prst="rect">
            <a:avLst/>
          </a:prstGeom>
        </p:spPr>
      </p:pic>
      <p:pic>
        <p:nvPicPr>
          <p:cNvPr id="5" name="Immagine 4" descr="IMG_63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004048" y="4005064"/>
            <a:ext cx="1872208" cy="187220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2002234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800080"/>
                </a:solidFill>
              </a:rPr>
              <a:t>PERCORSO IN VERTICALE </a:t>
            </a:r>
            <a:r>
              <a:rPr lang="it-IT" sz="3200" dirty="0" err="1" smtClean="0">
                <a:solidFill>
                  <a:srgbClr val="800080"/>
                </a:solidFill>
              </a:rPr>
              <a:t>DI</a:t>
            </a:r>
            <a:r>
              <a:rPr lang="it-IT" sz="3200" dirty="0" smtClean="0">
                <a:solidFill>
                  <a:srgbClr val="800080"/>
                </a:solidFill>
              </a:rPr>
              <a:t> MATEMATICA : </a:t>
            </a:r>
            <a:br>
              <a:rPr lang="it-IT" sz="3200" dirty="0" smtClean="0">
                <a:solidFill>
                  <a:srgbClr val="800080"/>
                </a:solidFill>
              </a:rPr>
            </a:br>
            <a:r>
              <a:rPr lang="it-IT" sz="3200" dirty="0" smtClean="0">
                <a:solidFill>
                  <a:srgbClr val="800080"/>
                </a:solidFill>
              </a:rPr>
              <a:t>LA LUCE ATTRAVERSO FORME SPECCHIANTI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780928"/>
            <a:ext cx="8219256" cy="3345235"/>
          </a:xfrm>
        </p:spPr>
        <p:txBody>
          <a:bodyPr/>
          <a:lstStyle/>
          <a:p>
            <a:r>
              <a:rPr lang="it-IT" sz="2000" dirty="0" smtClean="0">
                <a:solidFill>
                  <a:srgbClr val="9966CC"/>
                </a:solidFill>
              </a:rPr>
              <a:t>CONTENUTI E ATTIVITA‘</a:t>
            </a:r>
          </a:p>
          <a:p>
            <a:pPr>
              <a:buNone/>
            </a:pPr>
            <a:r>
              <a:rPr lang="it-IT" sz="2000" dirty="0" smtClean="0">
                <a:solidFill>
                  <a:srgbClr val="9966CC"/>
                </a:solidFill>
              </a:rPr>
              <a:t>OTTOBRE-NOVEMBRE 2014</a:t>
            </a:r>
          </a:p>
          <a:p>
            <a:pPr>
              <a:buNone/>
            </a:pPr>
            <a:r>
              <a:rPr lang="it-IT" sz="2000" dirty="0" err="1" smtClean="0">
                <a:solidFill>
                  <a:srgbClr val="9966CC"/>
                </a:solidFill>
              </a:rPr>
              <a:t>*Corpi</a:t>
            </a:r>
            <a:r>
              <a:rPr lang="it-IT" sz="2000" dirty="0" smtClean="0">
                <a:solidFill>
                  <a:srgbClr val="9966CC"/>
                </a:solidFill>
              </a:rPr>
              <a:t> trasparenti , traslucidi e opachi </a:t>
            </a:r>
          </a:p>
          <a:p>
            <a:pPr>
              <a:buNone/>
            </a:pPr>
            <a:r>
              <a:rPr lang="it-IT" sz="2000" dirty="0" err="1" smtClean="0">
                <a:solidFill>
                  <a:srgbClr val="9966CC"/>
                </a:solidFill>
              </a:rPr>
              <a:t>*Osservazione</a:t>
            </a:r>
            <a:r>
              <a:rPr lang="it-IT" sz="2000" dirty="0" smtClean="0">
                <a:solidFill>
                  <a:srgbClr val="9966CC"/>
                </a:solidFill>
              </a:rPr>
              <a:t> delle ombre ( forma)in base al comportamento al passaggio della luce .</a:t>
            </a:r>
          </a:p>
          <a:p>
            <a:pPr>
              <a:buNone/>
            </a:pPr>
            <a:endParaRPr lang="it-IT" dirty="0" smtClean="0">
              <a:solidFill>
                <a:srgbClr val="9966CC"/>
              </a:solidFill>
            </a:endParaRPr>
          </a:p>
        </p:txBody>
      </p:sp>
      <p:pic>
        <p:nvPicPr>
          <p:cNvPr id="6" name="Immagine 5" descr="IMG_66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4581128"/>
            <a:ext cx="1944216" cy="1944216"/>
          </a:xfrm>
          <a:prstGeom prst="rect">
            <a:avLst/>
          </a:prstGeom>
        </p:spPr>
      </p:pic>
      <p:pic>
        <p:nvPicPr>
          <p:cNvPr id="7" name="Immagine 6" descr="IMG_66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0" y="1844824"/>
            <a:ext cx="2016224" cy="2016224"/>
          </a:xfrm>
          <a:prstGeom prst="rect">
            <a:avLst/>
          </a:prstGeom>
        </p:spPr>
      </p:pic>
      <p:pic>
        <p:nvPicPr>
          <p:cNvPr id="8" name="Immagine 7" descr="IMG_66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716016" y="1844824"/>
            <a:ext cx="1988840" cy="1988840"/>
          </a:xfrm>
          <a:prstGeom prst="rect">
            <a:avLst/>
          </a:prstGeom>
        </p:spPr>
      </p:pic>
      <p:pic>
        <p:nvPicPr>
          <p:cNvPr id="9" name="Immagine 8" descr="FullSizeRender (10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6012160" y="4365104"/>
            <a:ext cx="1728192" cy="230425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91264" cy="1930226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800080"/>
                </a:solidFill>
              </a:rPr>
              <a:t>PERCORSO IN VERTICALE </a:t>
            </a:r>
            <a:r>
              <a:rPr lang="it-IT" sz="3200" dirty="0" err="1" smtClean="0">
                <a:solidFill>
                  <a:srgbClr val="800080"/>
                </a:solidFill>
              </a:rPr>
              <a:t>DI</a:t>
            </a:r>
            <a:r>
              <a:rPr lang="it-IT" sz="3200" dirty="0" smtClean="0">
                <a:solidFill>
                  <a:srgbClr val="800080"/>
                </a:solidFill>
              </a:rPr>
              <a:t> MATEMATICA: </a:t>
            </a:r>
            <a:br>
              <a:rPr lang="it-IT" sz="3200" dirty="0" smtClean="0">
                <a:solidFill>
                  <a:srgbClr val="800080"/>
                </a:solidFill>
              </a:rPr>
            </a:br>
            <a:r>
              <a:rPr lang="it-IT" sz="3200" dirty="0" smtClean="0">
                <a:solidFill>
                  <a:srgbClr val="800080"/>
                </a:solidFill>
              </a:rPr>
              <a:t>LA LUCE ATTRAVERSO FORME SPECCHIANTI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924944"/>
            <a:ext cx="8291264" cy="3600400"/>
          </a:xfrm>
        </p:spPr>
        <p:txBody>
          <a:bodyPr/>
          <a:lstStyle/>
          <a:p>
            <a:r>
              <a:rPr lang="it-IT" sz="2000" dirty="0" smtClean="0">
                <a:solidFill>
                  <a:srgbClr val="9966CC"/>
                </a:solidFill>
              </a:rPr>
              <a:t>CONTENUTI E ATTIVITA‘</a:t>
            </a:r>
            <a:endParaRPr lang="it-IT" sz="2000" dirty="0" smtClean="0"/>
          </a:p>
          <a:p>
            <a:r>
              <a:rPr lang="it-IT" sz="2000" dirty="0" smtClean="0"/>
              <a:t>LA RIFLESSIONE ( osservazione di oggetti e materiali e classificazione in riflettenti e non)</a:t>
            </a:r>
          </a:p>
          <a:p>
            <a:r>
              <a:rPr lang="it-IT" sz="2000" dirty="0" smtClean="0"/>
              <a:t>Materiali che accolgono la luce e la riflettono</a:t>
            </a:r>
          </a:p>
        </p:txBody>
      </p:sp>
      <p:pic>
        <p:nvPicPr>
          <p:cNvPr id="4" name="Immagine 3" descr="FullSizeRender (1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4297787"/>
            <a:ext cx="2736304" cy="2052228"/>
          </a:xfrm>
          <a:prstGeom prst="rect">
            <a:avLst/>
          </a:prstGeom>
        </p:spPr>
      </p:pic>
      <p:pic>
        <p:nvPicPr>
          <p:cNvPr id="5" name="Immagine 4" descr="P10102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4293096"/>
            <a:ext cx="2808312" cy="2106234"/>
          </a:xfrm>
          <a:prstGeom prst="rect">
            <a:avLst/>
          </a:prstGeom>
        </p:spPr>
      </p:pic>
      <p:pic>
        <p:nvPicPr>
          <p:cNvPr id="6" name="Immagine 5" descr="P10101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430770" y="4378542"/>
            <a:ext cx="2411760" cy="18088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63272" cy="1930226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7030A0"/>
                </a:solidFill>
              </a:rPr>
              <a:t>PERCORSO IN VERICALE </a:t>
            </a:r>
            <a:r>
              <a:rPr lang="it-IT" sz="3200" dirty="0" err="1" smtClean="0">
                <a:solidFill>
                  <a:srgbClr val="7030A0"/>
                </a:solidFill>
              </a:rPr>
              <a:t>DI</a:t>
            </a:r>
            <a:r>
              <a:rPr lang="it-IT" sz="3200" dirty="0" smtClean="0">
                <a:solidFill>
                  <a:srgbClr val="7030A0"/>
                </a:solidFill>
              </a:rPr>
              <a:t> MATEMATICA :</a:t>
            </a:r>
            <a:br>
              <a:rPr lang="it-IT" sz="3200" dirty="0" smtClean="0">
                <a:solidFill>
                  <a:srgbClr val="7030A0"/>
                </a:solidFill>
              </a:rPr>
            </a:br>
            <a:r>
              <a:rPr lang="it-IT" sz="3200" dirty="0" smtClean="0">
                <a:solidFill>
                  <a:srgbClr val="7030A0"/>
                </a:solidFill>
              </a:rPr>
              <a:t>LA LUCE ATTRAVERSO FORME SPECCHIANTI</a:t>
            </a:r>
            <a:endParaRPr lang="it-IT" sz="3200" dirty="0">
              <a:solidFill>
                <a:srgbClr val="7030A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44824"/>
            <a:ext cx="8363272" cy="4281339"/>
          </a:xfrm>
        </p:spPr>
        <p:txBody>
          <a:bodyPr/>
          <a:lstStyle/>
          <a:p>
            <a:r>
              <a:rPr lang="it-IT" sz="2000" dirty="0" smtClean="0"/>
              <a:t>LA RIFLESSIONE ( osservazione di oggetti e materiali e classificazione in riflettenti e non)</a:t>
            </a:r>
          </a:p>
          <a:p>
            <a:pPr>
              <a:buNone/>
            </a:pPr>
            <a:r>
              <a:rPr lang="it-IT" sz="2000" dirty="0" smtClean="0"/>
              <a:t>Materiali che </a:t>
            </a:r>
            <a:r>
              <a:rPr lang="it-IT" sz="2000" smtClean="0"/>
              <a:t>non riflettono la luce.</a:t>
            </a:r>
            <a:endParaRPr lang="it-IT" sz="20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784" y="3068960"/>
            <a:ext cx="4211960" cy="315897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642194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7030A0"/>
                </a:solidFill>
              </a:rPr>
              <a:t>PERCORSO IN VERTICALE </a:t>
            </a:r>
            <a:r>
              <a:rPr lang="it-IT" sz="3200" dirty="0" err="1" smtClean="0">
                <a:solidFill>
                  <a:srgbClr val="7030A0"/>
                </a:solidFill>
              </a:rPr>
              <a:t>DI</a:t>
            </a:r>
            <a:r>
              <a:rPr lang="it-IT" sz="3200" dirty="0" smtClean="0">
                <a:solidFill>
                  <a:srgbClr val="7030A0"/>
                </a:solidFill>
              </a:rPr>
              <a:t> MATEMATICA : LA LUCE ATTRAVERSO FORME SPECCHIANTI</a:t>
            </a:r>
            <a:endParaRPr lang="it-IT" sz="3200" dirty="0">
              <a:solidFill>
                <a:srgbClr val="7030A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700808"/>
            <a:ext cx="8435280" cy="4425355"/>
          </a:xfrm>
        </p:spPr>
        <p:txBody>
          <a:bodyPr/>
          <a:lstStyle/>
          <a:p>
            <a:r>
              <a:rPr lang="it-IT" sz="2000" dirty="0" smtClean="0"/>
              <a:t>                                      Giocare con gli insiemi ….</a:t>
            </a:r>
          </a:p>
          <a:p>
            <a:pPr>
              <a:buNone/>
            </a:pPr>
            <a:r>
              <a:rPr lang="it-IT" sz="1400" dirty="0" smtClean="0"/>
              <a:t>Insieme della materia che accoglie la luce                                         Insieme della materia che non  accoglie la luce</a:t>
            </a:r>
          </a:p>
          <a:p>
            <a:pPr>
              <a:buNone/>
            </a:pPr>
            <a:r>
              <a:rPr lang="it-IT" sz="1400" dirty="0" smtClean="0"/>
              <a:t>                        RIFLETTENTI                                                                                               NON RIFLETTENTI</a:t>
            </a:r>
            <a:endParaRPr lang="it-IT" sz="1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2885870"/>
            <a:ext cx="3083418" cy="231256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096" y="2885870"/>
            <a:ext cx="2997260" cy="224794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888" y="5013176"/>
            <a:ext cx="2317195" cy="173789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2074242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7030A0"/>
                </a:solidFill>
              </a:rPr>
              <a:t>PERCORSO IN VERTICALE </a:t>
            </a:r>
            <a:r>
              <a:rPr lang="it-IT" sz="3200" dirty="0" err="1" smtClean="0">
                <a:solidFill>
                  <a:srgbClr val="7030A0"/>
                </a:solidFill>
              </a:rPr>
              <a:t>DI</a:t>
            </a:r>
            <a:r>
              <a:rPr lang="it-IT" sz="3200" dirty="0" smtClean="0">
                <a:solidFill>
                  <a:srgbClr val="7030A0"/>
                </a:solidFill>
              </a:rPr>
              <a:t> MATEMATICA: </a:t>
            </a:r>
            <a:br>
              <a:rPr lang="it-IT" sz="3200" dirty="0" smtClean="0">
                <a:solidFill>
                  <a:srgbClr val="7030A0"/>
                </a:solidFill>
              </a:rPr>
            </a:br>
            <a:r>
              <a:rPr lang="it-IT" sz="3200" dirty="0" smtClean="0">
                <a:solidFill>
                  <a:srgbClr val="7030A0"/>
                </a:solidFill>
              </a:rPr>
              <a:t>LA LUCE ATTRAVERSO FORME SPECCHIANTI</a:t>
            </a:r>
            <a:endParaRPr lang="it-IT" sz="3200" dirty="0">
              <a:solidFill>
                <a:srgbClr val="7030A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44824"/>
            <a:ext cx="8507288" cy="48965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2000" b="1" dirty="0" smtClean="0"/>
              <a:t>TONDO come il sole </a:t>
            </a:r>
            <a:r>
              <a:rPr lang="it-IT" sz="2000" b="1" dirty="0" err="1" smtClean="0"/>
              <a:t>…come…</a:t>
            </a:r>
            <a:r>
              <a:rPr lang="it-IT" sz="2000" b="1" dirty="0" smtClean="0"/>
              <a:t> la luna .</a:t>
            </a:r>
          </a:p>
          <a:p>
            <a:pPr>
              <a:buNone/>
            </a:pPr>
            <a:r>
              <a:rPr lang="it-IT" sz="2000" b="1" dirty="0" smtClean="0"/>
              <a:t>La luna riflette la luce del sole  = LUCE SPECCHIANTE</a:t>
            </a:r>
          </a:p>
          <a:p>
            <a:pPr>
              <a:buNone/>
            </a:pPr>
            <a:r>
              <a:rPr lang="it-IT" sz="1400" b="1" dirty="0" smtClean="0"/>
              <a:t>Con il </a:t>
            </a:r>
            <a:r>
              <a:rPr lang="it-IT" sz="1400" b="1" dirty="0" err="1" smtClean="0"/>
              <a:t>Solarscope</a:t>
            </a:r>
            <a:r>
              <a:rPr lang="it-IT" sz="1400" b="1" dirty="0" smtClean="0"/>
              <a:t> abbiamo guardato il sole ..la lente ‘’ cattura’’il sole e proietta la sua ombra</a:t>
            </a:r>
          </a:p>
          <a:p>
            <a:pPr>
              <a:buNone/>
            </a:pPr>
            <a:r>
              <a:rPr lang="it-IT" sz="1400" b="1" dirty="0" smtClean="0"/>
              <a:t>La sera con il telescopio (assieme a tutte le famiglie dei bambini ) abbiamo guardato la bellezza della luna.</a:t>
            </a:r>
            <a:endParaRPr lang="it-IT" sz="1400" b="1" dirty="0"/>
          </a:p>
        </p:txBody>
      </p:sp>
      <p:pic>
        <p:nvPicPr>
          <p:cNvPr id="4" name="Immagine 3" descr="P10102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212976"/>
            <a:ext cx="1835696" cy="1376772"/>
          </a:xfrm>
          <a:prstGeom prst="rect">
            <a:avLst/>
          </a:prstGeom>
        </p:spPr>
      </p:pic>
      <p:pic>
        <p:nvPicPr>
          <p:cNvPr id="5" name="Immagine 4" descr="P10103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3212976"/>
            <a:ext cx="1872208" cy="1404156"/>
          </a:xfrm>
          <a:prstGeom prst="rect">
            <a:avLst/>
          </a:prstGeom>
        </p:spPr>
      </p:pic>
      <p:pic>
        <p:nvPicPr>
          <p:cNvPr id="6" name="Immagine 5" descr="P10103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3140968"/>
            <a:ext cx="1275606" cy="1700808"/>
          </a:xfrm>
          <a:prstGeom prst="rect">
            <a:avLst/>
          </a:prstGeom>
        </p:spPr>
      </p:pic>
      <p:pic>
        <p:nvPicPr>
          <p:cNvPr id="7" name="Immagine 6" descr="P10103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3284984"/>
            <a:ext cx="1872208" cy="1404156"/>
          </a:xfrm>
          <a:prstGeom prst="rect">
            <a:avLst/>
          </a:prstGeom>
        </p:spPr>
      </p:pic>
      <p:pic>
        <p:nvPicPr>
          <p:cNvPr id="9" name="Immagine 8" descr="P101049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4869160"/>
            <a:ext cx="1383618" cy="1844824"/>
          </a:xfrm>
          <a:prstGeom prst="rect">
            <a:avLst/>
          </a:prstGeom>
        </p:spPr>
      </p:pic>
      <p:pic>
        <p:nvPicPr>
          <p:cNvPr id="10" name="Immagine 9" descr="P101049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1840" y="4941168"/>
            <a:ext cx="1347614" cy="1796819"/>
          </a:xfrm>
          <a:prstGeom prst="rect">
            <a:avLst/>
          </a:prstGeom>
        </p:spPr>
      </p:pic>
      <p:pic>
        <p:nvPicPr>
          <p:cNvPr id="11" name="Immagine 10" descr="P1010531 (2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24128" y="5085184"/>
            <a:ext cx="2160240" cy="16201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08912" cy="2348880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800080"/>
                </a:solidFill>
              </a:rPr>
              <a:t/>
            </a:r>
            <a:br>
              <a:rPr lang="it-IT" dirty="0" smtClean="0">
                <a:solidFill>
                  <a:srgbClr val="800080"/>
                </a:solidFill>
              </a:rPr>
            </a:br>
            <a:r>
              <a:rPr lang="it-IT" sz="3600" dirty="0" smtClean="0">
                <a:solidFill>
                  <a:srgbClr val="800080"/>
                </a:solidFill>
              </a:rPr>
              <a:t>PERCORSO IN VERTICALE </a:t>
            </a:r>
            <a:r>
              <a:rPr lang="it-IT" sz="3600" dirty="0" err="1" smtClean="0">
                <a:solidFill>
                  <a:srgbClr val="800080"/>
                </a:solidFill>
              </a:rPr>
              <a:t>DI</a:t>
            </a:r>
            <a:r>
              <a:rPr lang="it-IT" sz="3600" dirty="0" smtClean="0">
                <a:solidFill>
                  <a:srgbClr val="800080"/>
                </a:solidFill>
              </a:rPr>
              <a:t> MATEMATICA:</a:t>
            </a:r>
            <a:br>
              <a:rPr lang="it-IT" sz="3600" dirty="0" smtClean="0">
                <a:solidFill>
                  <a:srgbClr val="800080"/>
                </a:solidFill>
              </a:rPr>
            </a:br>
            <a:r>
              <a:rPr lang="it-IT" sz="3600" dirty="0" smtClean="0">
                <a:solidFill>
                  <a:srgbClr val="800080"/>
                </a:solidFill>
              </a:rPr>
              <a:t> LA LUCE ATTRAVERSO FORME SPECCHIANTI</a:t>
            </a:r>
            <a:r>
              <a:rPr lang="it-IT" dirty="0" smtClean="0">
                <a:solidFill>
                  <a:srgbClr val="800080"/>
                </a:solidFill>
              </a:rPr>
              <a:t/>
            </a:r>
            <a:br>
              <a:rPr lang="it-IT" dirty="0" smtClean="0">
                <a:solidFill>
                  <a:srgbClr val="800080"/>
                </a:solidFill>
              </a:rPr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2132856"/>
            <a:ext cx="8075240" cy="3993307"/>
          </a:xfrm>
        </p:spPr>
        <p:txBody>
          <a:bodyPr/>
          <a:lstStyle/>
          <a:p>
            <a:r>
              <a:rPr lang="it-IT" b="1" dirty="0" smtClean="0"/>
              <a:t>Perché questa tematica</a:t>
            </a:r>
          </a:p>
          <a:p>
            <a:r>
              <a:rPr lang="it-IT" dirty="0" smtClean="0"/>
              <a:t>Permette di realizzare verticalità negli apprendimenti e trasversalità della competenza in un’ottica di didattica orientativa .</a:t>
            </a:r>
          </a:p>
          <a:p>
            <a:r>
              <a:rPr lang="it-IT" dirty="0" smtClean="0"/>
              <a:t>Permette di essere trattata in modo </a:t>
            </a:r>
            <a:r>
              <a:rPr lang="it-IT" dirty="0" err="1" smtClean="0"/>
              <a:t>laboratoriale</a:t>
            </a:r>
            <a:r>
              <a:rPr lang="it-IT" dirty="0" smtClean="0"/>
              <a:t> .</a:t>
            </a:r>
            <a:endParaRPr lang="it-IT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2290266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800080"/>
                </a:solidFill>
              </a:rPr>
              <a:t>PERCORSO IN VERTICALE </a:t>
            </a:r>
            <a:r>
              <a:rPr lang="it-IT" sz="3200" dirty="0" err="1" smtClean="0">
                <a:solidFill>
                  <a:srgbClr val="800080"/>
                </a:solidFill>
              </a:rPr>
              <a:t>DI</a:t>
            </a:r>
            <a:r>
              <a:rPr lang="it-IT" sz="3200" dirty="0" smtClean="0">
                <a:solidFill>
                  <a:srgbClr val="800080"/>
                </a:solidFill>
              </a:rPr>
              <a:t> MATEMATICA: </a:t>
            </a:r>
            <a:br>
              <a:rPr lang="it-IT" sz="3200" dirty="0" smtClean="0">
                <a:solidFill>
                  <a:srgbClr val="800080"/>
                </a:solidFill>
              </a:rPr>
            </a:br>
            <a:r>
              <a:rPr lang="it-IT" sz="3200" dirty="0" smtClean="0">
                <a:solidFill>
                  <a:srgbClr val="800080"/>
                </a:solidFill>
              </a:rPr>
              <a:t>LA LUCE ATTRAVERSO FORME SPECCHIANTI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708920"/>
            <a:ext cx="8219256" cy="3417243"/>
          </a:xfrm>
        </p:spPr>
        <p:txBody>
          <a:bodyPr>
            <a:normAutofit/>
          </a:bodyPr>
          <a:lstStyle/>
          <a:p>
            <a:r>
              <a:rPr lang="it-IT" sz="2000" dirty="0" smtClean="0">
                <a:solidFill>
                  <a:srgbClr val="9966CC"/>
                </a:solidFill>
              </a:rPr>
              <a:t>CONTENUTI E ATTIVITA‘</a:t>
            </a:r>
            <a:endParaRPr lang="it-IT" sz="2000" dirty="0" smtClean="0"/>
          </a:p>
          <a:p>
            <a:r>
              <a:rPr lang="it-IT" sz="2000" dirty="0" smtClean="0"/>
              <a:t>LA RIFRAZIONE DELLA LUCE ….QUADRI </a:t>
            </a:r>
            <a:r>
              <a:rPr lang="it-IT" sz="2000" dirty="0" err="1" smtClean="0"/>
              <a:t>DI</a:t>
            </a:r>
            <a:r>
              <a:rPr lang="it-IT" sz="2000" dirty="0" smtClean="0"/>
              <a:t> LUCE</a:t>
            </a:r>
          </a:p>
          <a:p>
            <a:pPr>
              <a:buNone/>
            </a:pPr>
            <a:endParaRPr lang="it-IT" sz="1600" dirty="0" smtClean="0"/>
          </a:p>
          <a:p>
            <a:endParaRPr lang="it-IT" sz="2000" dirty="0"/>
          </a:p>
        </p:txBody>
      </p:sp>
      <p:pic>
        <p:nvPicPr>
          <p:cNvPr id="4" name="Immagine 3" descr="FullSizeRender (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882" y="3717032"/>
            <a:ext cx="3055888" cy="229191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881184" y="4047808"/>
            <a:ext cx="2646209" cy="198465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259171" y="4059925"/>
            <a:ext cx="2632413" cy="197431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498178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7030A0"/>
                </a:solidFill>
              </a:rPr>
              <a:t>PERCORSO IN VERTICALE DI MATEMATICA :</a:t>
            </a:r>
            <a:br>
              <a:rPr lang="it-IT" sz="3200" dirty="0" smtClean="0">
                <a:solidFill>
                  <a:srgbClr val="7030A0"/>
                </a:solidFill>
              </a:rPr>
            </a:br>
            <a:r>
              <a:rPr lang="it-IT" sz="3200" dirty="0" smtClean="0">
                <a:solidFill>
                  <a:srgbClr val="7030A0"/>
                </a:solidFill>
              </a:rPr>
              <a:t>LA LUCE ATTRAVERSO FORME SPECCHIANTI </a:t>
            </a:r>
            <a:endParaRPr lang="it-IT" sz="3200" dirty="0">
              <a:solidFill>
                <a:srgbClr val="7030A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276872"/>
            <a:ext cx="8075240" cy="3849291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>
                <a:solidFill>
                  <a:srgbClr val="7030A0"/>
                </a:solidFill>
              </a:rPr>
              <a:t>Contenuti e attività</a:t>
            </a:r>
          </a:p>
          <a:p>
            <a:pPr marL="0" indent="0">
              <a:buNone/>
            </a:pPr>
            <a:r>
              <a:rPr lang="it-IT" dirty="0" smtClean="0"/>
              <a:t>La rifrazione della luce …Quadri di luce .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291" y="3565237"/>
            <a:ext cx="3970217" cy="297766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3565237"/>
            <a:ext cx="3960440" cy="297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2348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786210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7030A0"/>
                </a:solidFill>
              </a:rPr>
              <a:t>PERCORSO IN VERTICALE DI MATEMATICA :</a:t>
            </a:r>
            <a:br>
              <a:rPr lang="it-IT" sz="3200" dirty="0" smtClean="0">
                <a:solidFill>
                  <a:srgbClr val="7030A0"/>
                </a:solidFill>
              </a:rPr>
            </a:br>
            <a:r>
              <a:rPr lang="it-IT" sz="3200" dirty="0" smtClean="0">
                <a:solidFill>
                  <a:srgbClr val="7030A0"/>
                </a:solidFill>
              </a:rPr>
              <a:t>LA LUCE ATTRAVERSO FORME SPECCHIANTI </a:t>
            </a:r>
            <a:endParaRPr lang="it-IT" sz="3200" dirty="0">
              <a:solidFill>
                <a:srgbClr val="7030A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276872"/>
            <a:ext cx="8291264" cy="3849291"/>
          </a:xfrm>
        </p:spPr>
        <p:txBody>
          <a:bodyPr/>
          <a:lstStyle/>
          <a:p>
            <a:r>
              <a:rPr lang="it-IT" dirty="0" smtClean="0">
                <a:solidFill>
                  <a:srgbClr val="7030A0"/>
                </a:solidFill>
              </a:rPr>
              <a:t>Contenuti e attività </a:t>
            </a:r>
          </a:p>
          <a:p>
            <a:pPr marL="0" indent="0">
              <a:buNone/>
            </a:pPr>
            <a:r>
              <a:rPr lang="it-IT" dirty="0" smtClean="0"/>
              <a:t> </a:t>
            </a:r>
            <a:r>
              <a:rPr lang="it-IT" b="1" dirty="0" smtClean="0"/>
              <a:t>…Dalla luce artificiale a quella naturale .</a:t>
            </a:r>
            <a:endParaRPr lang="it-IT" b="1" dirty="0"/>
          </a:p>
          <a:p>
            <a:pPr marL="0" indent="0">
              <a:buNone/>
            </a:pPr>
            <a:r>
              <a:rPr lang="it-IT" b="1" dirty="0" smtClean="0"/>
              <a:t>La rifrazione della luce …Quadri di Luce</a:t>
            </a:r>
            <a:endParaRPr lang="it-IT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019605" y="4461114"/>
            <a:ext cx="2496277" cy="187220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4389753" y="4442729"/>
            <a:ext cx="2610110" cy="195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4082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63272" cy="1786210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7030A0"/>
                </a:solidFill>
              </a:rPr>
              <a:t>PERCORSO IN VERTICALE </a:t>
            </a:r>
            <a:r>
              <a:rPr lang="it-IT" sz="3200" dirty="0" err="1" smtClean="0">
                <a:solidFill>
                  <a:srgbClr val="7030A0"/>
                </a:solidFill>
              </a:rPr>
              <a:t>DI</a:t>
            </a:r>
            <a:r>
              <a:rPr lang="it-IT" sz="3200" dirty="0" smtClean="0">
                <a:solidFill>
                  <a:srgbClr val="7030A0"/>
                </a:solidFill>
              </a:rPr>
              <a:t> MATEMATICA :</a:t>
            </a:r>
            <a:br>
              <a:rPr lang="it-IT" sz="3200" dirty="0" smtClean="0">
                <a:solidFill>
                  <a:srgbClr val="7030A0"/>
                </a:solidFill>
              </a:rPr>
            </a:br>
            <a:r>
              <a:rPr lang="it-IT" sz="3200" dirty="0" smtClean="0">
                <a:solidFill>
                  <a:srgbClr val="7030A0"/>
                </a:solidFill>
              </a:rPr>
              <a:t>LA LUCE ATTRAVERSO FORME SPECCHIANTI </a:t>
            </a:r>
            <a:endParaRPr lang="it-IT" sz="3200" dirty="0">
              <a:solidFill>
                <a:srgbClr val="7030A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564904"/>
            <a:ext cx="8219256" cy="356125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2000" dirty="0" smtClean="0">
                <a:solidFill>
                  <a:srgbClr val="7030A0"/>
                </a:solidFill>
              </a:rPr>
              <a:t>Contenuti e attività</a:t>
            </a:r>
          </a:p>
          <a:p>
            <a:pPr>
              <a:buNone/>
            </a:pPr>
            <a:r>
              <a:rPr lang="it-IT" sz="1600" dirty="0" smtClean="0"/>
              <a:t>CONOSCIAMO IL TANGRAM  .</a:t>
            </a:r>
          </a:p>
          <a:p>
            <a:pPr>
              <a:buNone/>
            </a:pPr>
            <a:r>
              <a:rPr lang="it-IT" sz="1600" dirty="0" smtClean="0"/>
              <a:t>PRIMA LO COLORIAMO POI LO RITAGLIAMO PER OSSERVARE  LE FORME CHE LO COMPONGONO .</a:t>
            </a:r>
          </a:p>
          <a:p>
            <a:endParaRPr lang="it-IT" sz="2000" dirty="0">
              <a:solidFill>
                <a:srgbClr val="7030A0"/>
              </a:solidFill>
            </a:endParaRPr>
          </a:p>
        </p:txBody>
      </p:sp>
      <p:pic>
        <p:nvPicPr>
          <p:cNvPr id="4" name="Immagine 3" descr="IMG_53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573016"/>
            <a:ext cx="2753544" cy="2753544"/>
          </a:xfrm>
          <a:prstGeom prst="rect">
            <a:avLst/>
          </a:prstGeom>
        </p:spPr>
      </p:pic>
      <p:pic>
        <p:nvPicPr>
          <p:cNvPr id="5" name="Immagine 4" descr="IMG_53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3573016"/>
            <a:ext cx="2708920" cy="2708920"/>
          </a:xfrm>
          <a:prstGeom prst="rect">
            <a:avLst/>
          </a:prstGeom>
        </p:spPr>
      </p:pic>
      <p:pic>
        <p:nvPicPr>
          <p:cNvPr id="6" name="Immagine 5" descr="IMG_53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3573016"/>
            <a:ext cx="2708920" cy="27089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570186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800080"/>
                </a:solidFill>
              </a:rPr>
              <a:t>PERCORSO IN VERTICALE </a:t>
            </a:r>
            <a:r>
              <a:rPr lang="it-IT" sz="3200" dirty="0" err="1" smtClean="0">
                <a:solidFill>
                  <a:srgbClr val="800080"/>
                </a:solidFill>
              </a:rPr>
              <a:t>DI</a:t>
            </a:r>
            <a:r>
              <a:rPr lang="it-IT" sz="3200" dirty="0" smtClean="0">
                <a:solidFill>
                  <a:srgbClr val="800080"/>
                </a:solidFill>
              </a:rPr>
              <a:t> MATEMATICA: </a:t>
            </a:r>
            <a:br>
              <a:rPr lang="it-IT" sz="3200" dirty="0" smtClean="0">
                <a:solidFill>
                  <a:srgbClr val="800080"/>
                </a:solidFill>
              </a:rPr>
            </a:br>
            <a:r>
              <a:rPr lang="it-IT" sz="3200" dirty="0" smtClean="0">
                <a:solidFill>
                  <a:srgbClr val="800080"/>
                </a:solidFill>
              </a:rPr>
              <a:t>LA LUCE ATTRAVERSO FORME SPECCHIANTI 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348880"/>
            <a:ext cx="8075240" cy="3777283"/>
          </a:xfrm>
        </p:spPr>
        <p:txBody>
          <a:bodyPr/>
          <a:lstStyle/>
          <a:p>
            <a:r>
              <a:rPr lang="it-IT" sz="2000" dirty="0" smtClean="0">
                <a:solidFill>
                  <a:srgbClr val="9966CC"/>
                </a:solidFill>
              </a:rPr>
              <a:t>CONTENUTI E ATTIVITA‘</a:t>
            </a:r>
          </a:p>
          <a:p>
            <a:pPr>
              <a:buNone/>
            </a:pPr>
            <a:r>
              <a:rPr lang="it-IT" sz="2000" dirty="0" smtClean="0"/>
              <a:t> *TANGRAM .Costruiamo il nostro </a:t>
            </a:r>
            <a:r>
              <a:rPr lang="it-IT" sz="2000" dirty="0" err="1" smtClean="0"/>
              <a:t>tangram</a:t>
            </a:r>
            <a:r>
              <a:rPr lang="it-IT" sz="2000" dirty="0" smtClean="0"/>
              <a:t> su acetati ,materiale che accoglie la luce .</a:t>
            </a:r>
            <a:endParaRPr lang="it-IT" sz="20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3429000"/>
            <a:ext cx="3323861" cy="249289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3374994"/>
            <a:ext cx="3395870" cy="254690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786210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7030A0"/>
                </a:solidFill>
              </a:rPr>
              <a:t>PERCORSO IN VERTICALE DI MATEMATICA :</a:t>
            </a:r>
            <a:br>
              <a:rPr lang="it-IT" sz="3200" dirty="0" smtClean="0">
                <a:solidFill>
                  <a:srgbClr val="7030A0"/>
                </a:solidFill>
              </a:rPr>
            </a:br>
            <a:r>
              <a:rPr lang="it-IT" sz="3200" dirty="0" smtClean="0">
                <a:solidFill>
                  <a:srgbClr val="7030A0"/>
                </a:solidFill>
              </a:rPr>
              <a:t>LA LUCE ATTRAVERSO FORME SPECCHIANTI</a:t>
            </a:r>
            <a:endParaRPr lang="it-IT" sz="3200" dirty="0">
              <a:solidFill>
                <a:srgbClr val="7030A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2420888"/>
            <a:ext cx="8507288" cy="3705275"/>
          </a:xfrm>
        </p:spPr>
        <p:txBody>
          <a:bodyPr/>
          <a:lstStyle/>
          <a:p>
            <a:r>
              <a:rPr lang="it-IT" dirty="0" smtClean="0">
                <a:solidFill>
                  <a:srgbClr val="7030A0"/>
                </a:solidFill>
              </a:rPr>
              <a:t>Contenuti e attività</a:t>
            </a:r>
          </a:p>
          <a:p>
            <a:endParaRPr lang="it-IT" dirty="0">
              <a:solidFill>
                <a:srgbClr val="7030A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140968"/>
            <a:ext cx="3611893" cy="270892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3144804"/>
            <a:ext cx="3635896" cy="2726922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139952" y="23488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it-IT" dirty="0"/>
              <a:t>TANGRAM </a:t>
            </a:r>
            <a:r>
              <a:rPr lang="it-IT" dirty="0" smtClean="0"/>
              <a:t>.Costruiamo </a:t>
            </a:r>
            <a:r>
              <a:rPr lang="it-IT" dirty="0"/>
              <a:t>il nostro </a:t>
            </a:r>
            <a:r>
              <a:rPr lang="it-IT" dirty="0" err="1"/>
              <a:t>tangram</a:t>
            </a:r>
            <a:r>
              <a:rPr lang="it-IT" dirty="0"/>
              <a:t> su </a:t>
            </a:r>
            <a:r>
              <a:rPr lang="it-IT" dirty="0" smtClean="0"/>
              <a:t>acetati , </a:t>
            </a:r>
            <a:r>
              <a:rPr lang="it-IT" dirty="0"/>
              <a:t>materiale che accoglie la luce .</a:t>
            </a:r>
          </a:p>
        </p:txBody>
      </p:sp>
    </p:spTree>
    <p:extLst>
      <p:ext uri="{BB962C8B-B14F-4D97-AF65-F5344CB8AC3E}">
        <p14:creationId xmlns:p14="http://schemas.microsoft.com/office/powerpoint/2010/main" xmlns="" val="4097143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600" dirty="0" smtClean="0">
                <a:solidFill>
                  <a:srgbClr val="7030A0"/>
                </a:solidFill>
              </a:rPr>
              <a:t>PERCORSO IN VERTICALE </a:t>
            </a:r>
            <a:r>
              <a:rPr lang="it-IT" sz="3600" dirty="0" err="1" smtClean="0">
                <a:solidFill>
                  <a:srgbClr val="7030A0"/>
                </a:solidFill>
              </a:rPr>
              <a:t>DI</a:t>
            </a:r>
            <a:r>
              <a:rPr lang="it-IT" sz="3600" dirty="0" smtClean="0">
                <a:solidFill>
                  <a:srgbClr val="7030A0"/>
                </a:solidFill>
              </a:rPr>
              <a:t> MATEMATICA :</a:t>
            </a:r>
            <a:br>
              <a:rPr lang="it-IT" sz="3600" dirty="0" smtClean="0">
                <a:solidFill>
                  <a:srgbClr val="7030A0"/>
                </a:solidFill>
              </a:rPr>
            </a:br>
            <a:r>
              <a:rPr lang="it-IT" sz="3600" dirty="0" smtClean="0">
                <a:solidFill>
                  <a:srgbClr val="7030A0"/>
                </a:solidFill>
              </a:rPr>
              <a:t>LA LUCE ATTRAVERSO FORME SPECCHIANTI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b="1" dirty="0" smtClean="0">
                <a:solidFill>
                  <a:srgbClr val="7030A0"/>
                </a:solidFill>
              </a:rPr>
              <a:t>Contenuti e attività</a:t>
            </a:r>
          </a:p>
          <a:p>
            <a:r>
              <a:rPr lang="it-IT" b="1" dirty="0" smtClean="0">
                <a:solidFill>
                  <a:srgbClr val="7030A0"/>
                </a:solidFill>
              </a:rPr>
              <a:t>Utilizzo delle nuove tecnologie : la LIM </a:t>
            </a:r>
          </a:p>
          <a:p>
            <a:r>
              <a:rPr lang="it-IT" b="1" dirty="0" smtClean="0">
                <a:solidFill>
                  <a:srgbClr val="7030A0"/>
                </a:solidFill>
              </a:rPr>
              <a:t>giochiamo con il </a:t>
            </a:r>
            <a:r>
              <a:rPr lang="it-IT" b="1" dirty="0" err="1" smtClean="0">
                <a:solidFill>
                  <a:srgbClr val="7030A0"/>
                </a:solidFill>
              </a:rPr>
              <a:t>tangram</a:t>
            </a:r>
            <a:r>
              <a:rPr lang="it-IT" b="1" dirty="0" smtClean="0">
                <a:solidFill>
                  <a:srgbClr val="7030A0"/>
                </a:solidFill>
              </a:rPr>
              <a:t> </a:t>
            </a:r>
            <a:r>
              <a:rPr lang="it-IT" b="1" dirty="0" err="1" smtClean="0">
                <a:solidFill>
                  <a:srgbClr val="7030A0"/>
                </a:solidFill>
              </a:rPr>
              <a:t>….pensiero</a:t>
            </a:r>
            <a:r>
              <a:rPr lang="it-IT" b="1" dirty="0" smtClean="0">
                <a:solidFill>
                  <a:srgbClr val="7030A0"/>
                </a:solidFill>
              </a:rPr>
              <a:t> logico</a:t>
            </a:r>
          </a:p>
          <a:p>
            <a:endParaRPr lang="it-IT" dirty="0" smtClean="0">
              <a:solidFill>
                <a:srgbClr val="7030A0"/>
              </a:solidFill>
            </a:endParaRPr>
          </a:p>
          <a:p>
            <a:r>
              <a:rPr lang="it-IT" dirty="0" smtClean="0">
                <a:solidFill>
                  <a:srgbClr val="7030A0"/>
                </a:solidFill>
              </a:rPr>
              <a:t>Il gioco del </a:t>
            </a:r>
            <a:r>
              <a:rPr lang="it-IT" dirty="0" err="1" smtClean="0">
                <a:solidFill>
                  <a:srgbClr val="7030A0"/>
                </a:solidFill>
              </a:rPr>
              <a:t>tangram</a:t>
            </a:r>
            <a:r>
              <a:rPr lang="it-IT" dirty="0" smtClean="0">
                <a:solidFill>
                  <a:srgbClr val="7030A0"/>
                </a:solidFill>
              </a:rPr>
              <a:t> è di origine cinese .il suo nome significa sette pietre della saggezza ed infatti il </a:t>
            </a:r>
            <a:r>
              <a:rPr lang="it-IT" dirty="0" err="1" smtClean="0">
                <a:solidFill>
                  <a:srgbClr val="7030A0"/>
                </a:solidFill>
              </a:rPr>
              <a:t>tangram</a:t>
            </a:r>
            <a:r>
              <a:rPr lang="it-IT" dirty="0" smtClean="0">
                <a:solidFill>
                  <a:srgbClr val="7030A0"/>
                </a:solidFill>
              </a:rPr>
              <a:t> è costituito da  quadrato suddiviso in sette parti : un parallelogramma un quadrato e cinque triangoli .</a:t>
            </a:r>
          </a:p>
          <a:p>
            <a:r>
              <a:rPr lang="it-IT" dirty="0" smtClean="0">
                <a:solidFill>
                  <a:srgbClr val="7030A0"/>
                </a:solidFill>
              </a:rPr>
              <a:t>Lo scopo del gioco è quello di formare nuove figure disponendo tutti i pezzi uno a fianco all’altro .</a:t>
            </a:r>
          </a:p>
          <a:p>
            <a:endParaRPr lang="it-IT" dirty="0" smtClean="0">
              <a:solidFill>
                <a:srgbClr val="7030A0"/>
              </a:solidFill>
            </a:endParaRPr>
          </a:p>
          <a:p>
            <a:endParaRPr lang="it-IT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600" dirty="0" smtClean="0">
                <a:solidFill>
                  <a:srgbClr val="7030A0"/>
                </a:solidFill>
              </a:rPr>
              <a:t>PERCORSO IN VERTICALE </a:t>
            </a:r>
            <a:r>
              <a:rPr lang="it-IT" sz="3600" dirty="0" err="1" smtClean="0">
                <a:solidFill>
                  <a:srgbClr val="7030A0"/>
                </a:solidFill>
              </a:rPr>
              <a:t>DI</a:t>
            </a:r>
            <a:r>
              <a:rPr lang="it-IT" sz="3600" dirty="0" smtClean="0">
                <a:solidFill>
                  <a:srgbClr val="7030A0"/>
                </a:solidFill>
              </a:rPr>
              <a:t> MATEMATICA :</a:t>
            </a:r>
            <a:br>
              <a:rPr lang="it-IT" sz="3600" dirty="0" smtClean="0">
                <a:solidFill>
                  <a:srgbClr val="7030A0"/>
                </a:solidFill>
              </a:rPr>
            </a:br>
            <a:r>
              <a:rPr lang="it-IT" sz="3600" dirty="0" smtClean="0">
                <a:solidFill>
                  <a:srgbClr val="7030A0"/>
                </a:solidFill>
              </a:rPr>
              <a:t>LA LUCE ATTRAVERSO FORME SPECCHIANTI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7030A0"/>
                </a:solidFill>
              </a:rPr>
              <a:t>Contenuti e attività</a:t>
            </a:r>
          </a:p>
          <a:p>
            <a:r>
              <a:rPr lang="it-IT" dirty="0" smtClean="0">
                <a:solidFill>
                  <a:srgbClr val="7030A0"/>
                </a:solidFill>
              </a:rPr>
              <a:t>Utilizzo delle nuove tecnologie : la LIM giochiamo con il </a:t>
            </a:r>
            <a:r>
              <a:rPr lang="it-IT" dirty="0" err="1" smtClean="0">
                <a:solidFill>
                  <a:srgbClr val="7030A0"/>
                </a:solidFill>
              </a:rPr>
              <a:t>tangram</a:t>
            </a:r>
            <a:r>
              <a:rPr lang="it-IT" dirty="0" smtClean="0">
                <a:solidFill>
                  <a:srgbClr val="7030A0"/>
                </a:solidFill>
              </a:rPr>
              <a:t> </a:t>
            </a:r>
            <a:r>
              <a:rPr lang="it-IT" dirty="0" err="1" smtClean="0">
                <a:solidFill>
                  <a:srgbClr val="7030A0"/>
                </a:solidFill>
              </a:rPr>
              <a:t>….pensiero</a:t>
            </a:r>
            <a:r>
              <a:rPr lang="it-IT" dirty="0" smtClean="0">
                <a:solidFill>
                  <a:srgbClr val="7030A0"/>
                </a:solidFill>
              </a:rPr>
              <a:t> logico</a:t>
            </a:r>
          </a:p>
          <a:p>
            <a:endParaRPr lang="it-IT" dirty="0"/>
          </a:p>
        </p:txBody>
      </p:sp>
      <p:pic>
        <p:nvPicPr>
          <p:cNvPr id="6" name="Immagine 5" descr="C:\Users\Sandra\Desktop\ultime foto iphone\IMG_88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899592" y="3501008"/>
            <a:ext cx="3168352" cy="24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 descr="C:\Users\Sandra\Desktop\ultime foto iphone\IMG_879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788024" y="3501008"/>
            <a:ext cx="309634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600" dirty="0" smtClean="0">
                <a:solidFill>
                  <a:srgbClr val="7030A0"/>
                </a:solidFill>
              </a:rPr>
              <a:t>PERCORSO IN VERTICALE </a:t>
            </a:r>
            <a:r>
              <a:rPr lang="it-IT" sz="3600" dirty="0" err="1" smtClean="0">
                <a:solidFill>
                  <a:srgbClr val="7030A0"/>
                </a:solidFill>
              </a:rPr>
              <a:t>DI</a:t>
            </a:r>
            <a:r>
              <a:rPr lang="it-IT" sz="3600" dirty="0" smtClean="0">
                <a:solidFill>
                  <a:srgbClr val="7030A0"/>
                </a:solidFill>
              </a:rPr>
              <a:t> MATEMATICA :</a:t>
            </a:r>
            <a:br>
              <a:rPr lang="it-IT" sz="3600" dirty="0" smtClean="0">
                <a:solidFill>
                  <a:srgbClr val="7030A0"/>
                </a:solidFill>
              </a:rPr>
            </a:br>
            <a:r>
              <a:rPr lang="it-IT" sz="3600" dirty="0" smtClean="0">
                <a:solidFill>
                  <a:srgbClr val="7030A0"/>
                </a:solidFill>
              </a:rPr>
              <a:t>LA LUCE ATTRAVERSO FORME SPECCHIANTI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solidFill>
                  <a:srgbClr val="7030A0"/>
                </a:solidFill>
              </a:rPr>
              <a:t>Contenuti e attività</a:t>
            </a:r>
          </a:p>
          <a:p>
            <a:r>
              <a:rPr lang="it-IT" dirty="0" smtClean="0">
                <a:solidFill>
                  <a:srgbClr val="7030A0"/>
                </a:solidFill>
              </a:rPr>
              <a:t>Utilizzo delle nuove tecnologie : la LIM giochiamo con il </a:t>
            </a:r>
            <a:r>
              <a:rPr lang="it-IT" dirty="0" err="1" smtClean="0">
                <a:solidFill>
                  <a:srgbClr val="7030A0"/>
                </a:solidFill>
              </a:rPr>
              <a:t>tangram</a:t>
            </a:r>
            <a:r>
              <a:rPr lang="it-IT" dirty="0" smtClean="0">
                <a:solidFill>
                  <a:srgbClr val="7030A0"/>
                </a:solidFill>
              </a:rPr>
              <a:t> </a:t>
            </a:r>
            <a:r>
              <a:rPr lang="it-IT" dirty="0" err="1" smtClean="0">
                <a:solidFill>
                  <a:srgbClr val="7030A0"/>
                </a:solidFill>
              </a:rPr>
              <a:t>….pensiero</a:t>
            </a:r>
            <a:r>
              <a:rPr lang="it-IT" dirty="0" smtClean="0">
                <a:solidFill>
                  <a:srgbClr val="7030A0"/>
                </a:solidFill>
              </a:rPr>
              <a:t> logico</a:t>
            </a:r>
          </a:p>
          <a:p>
            <a:r>
              <a:rPr lang="it-IT" sz="1500" dirty="0" smtClean="0"/>
              <a:t>Ci si collega al sito  </a:t>
            </a:r>
            <a:r>
              <a:rPr lang="it-IT" sz="1500" dirty="0" smtClean="0">
                <a:hlinkClick r:id="rId2"/>
              </a:rPr>
              <a:t>http://www.math.it/</a:t>
            </a:r>
            <a:r>
              <a:rPr lang="it-IT" sz="1500" dirty="0" err="1" smtClean="0">
                <a:hlinkClick r:id="rId2"/>
              </a:rPr>
              <a:t>tangram</a:t>
            </a:r>
            <a:r>
              <a:rPr lang="it-IT" sz="1500" dirty="0" smtClean="0">
                <a:hlinkClick r:id="rId2"/>
              </a:rPr>
              <a:t>/</a:t>
            </a:r>
            <a:r>
              <a:rPr lang="it-IT" sz="1500" dirty="0" err="1" smtClean="0">
                <a:hlinkClick r:id="rId2"/>
              </a:rPr>
              <a:t>tangram.htm</a:t>
            </a:r>
            <a:r>
              <a:rPr lang="it-IT" sz="1500" dirty="0" smtClean="0"/>
              <a:t> e si realizzano </a:t>
            </a:r>
            <a:r>
              <a:rPr lang="it-IT" sz="1500" smtClean="0"/>
              <a:t>figure con i </a:t>
            </a:r>
            <a:r>
              <a:rPr lang="it-IT" sz="1500" dirty="0" smtClean="0"/>
              <a:t>sette pezzi del </a:t>
            </a:r>
            <a:r>
              <a:rPr lang="it-IT" sz="1500" dirty="0" err="1" smtClean="0"/>
              <a:t>tangram</a:t>
            </a:r>
            <a:r>
              <a:rPr lang="it-IT" sz="1500" dirty="0" smtClean="0"/>
              <a:t>. In questa </a:t>
            </a:r>
            <a:r>
              <a:rPr lang="it-IT" sz="1500" b="1" dirty="0" smtClean="0"/>
              <a:t>seconda fase</a:t>
            </a:r>
            <a:r>
              <a:rPr lang="it-IT" sz="1500" dirty="0" smtClean="0"/>
              <a:t>  i bambini e bambine eseguono un gioco a coppie: dopo aver realizzato una figura, un componente della coppia deve guidare l'altro nella costruzione della stessa figura dando delle indicazioni.  (la lavagna è divisa in due sezioni in modo da potere fare lavorare due o anche tre bambini contemporaneamente )</a:t>
            </a:r>
            <a:endParaRPr lang="it-IT" sz="1500" dirty="0"/>
          </a:p>
        </p:txBody>
      </p:sp>
      <p:pic>
        <p:nvPicPr>
          <p:cNvPr id="4" name="Immagine 3" descr="C:\Users\Sandra\Desktop\ultime foto iphone\IMG_878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619672" y="4437112"/>
            <a:ext cx="2520280" cy="179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 descr="C:\Users\Sandra\Desktop\ultime foto iphone\IMG_877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932040" y="4437112"/>
            <a:ext cx="2592288" cy="1863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600" dirty="0" smtClean="0">
                <a:solidFill>
                  <a:srgbClr val="7030A0"/>
                </a:solidFill>
              </a:rPr>
              <a:t>PERCORSO IN VERTICALE </a:t>
            </a:r>
            <a:r>
              <a:rPr lang="it-IT" sz="3600" dirty="0" err="1" smtClean="0">
                <a:solidFill>
                  <a:srgbClr val="7030A0"/>
                </a:solidFill>
              </a:rPr>
              <a:t>DI</a:t>
            </a:r>
            <a:r>
              <a:rPr lang="it-IT" sz="3600" dirty="0" smtClean="0">
                <a:solidFill>
                  <a:srgbClr val="7030A0"/>
                </a:solidFill>
              </a:rPr>
              <a:t> MATEMATICA :</a:t>
            </a:r>
            <a:br>
              <a:rPr lang="it-IT" sz="3600" dirty="0" smtClean="0">
                <a:solidFill>
                  <a:srgbClr val="7030A0"/>
                </a:solidFill>
              </a:rPr>
            </a:br>
            <a:r>
              <a:rPr lang="it-IT" sz="3600" dirty="0" smtClean="0">
                <a:solidFill>
                  <a:srgbClr val="7030A0"/>
                </a:solidFill>
              </a:rPr>
              <a:t>LA LUCE ATTRAVERSO FORME SPECCHIANTI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 smtClean="0">
                <a:solidFill>
                  <a:srgbClr val="7030A0"/>
                </a:solidFill>
              </a:rPr>
              <a:t>Contenuti e attività</a:t>
            </a:r>
          </a:p>
          <a:p>
            <a:r>
              <a:rPr lang="it-IT" dirty="0" smtClean="0">
                <a:solidFill>
                  <a:srgbClr val="7030A0"/>
                </a:solidFill>
              </a:rPr>
              <a:t>Utilizzo delle nuove tecnologie : la LIM giochiamo con il </a:t>
            </a:r>
            <a:r>
              <a:rPr lang="it-IT" dirty="0" err="1" smtClean="0">
                <a:solidFill>
                  <a:srgbClr val="7030A0"/>
                </a:solidFill>
              </a:rPr>
              <a:t>tangram</a:t>
            </a:r>
            <a:r>
              <a:rPr lang="it-IT" dirty="0" smtClean="0">
                <a:solidFill>
                  <a:srgbClr val="7030A0"/>
                </a:solidFill>
              </a:rPr>
              <a:t> </a:t>
            </a:r>
            <a:r>
              <a:rPr lang="it-IT" dirty="0" err="1" smtClean="0">
                <a:solidFill>
                  <a:srgbClr val="7030A0"/>
                </a:solidFill>
              </a:rPr>
              <a:t>….pensiero</a:t>
            </a:r>
            <a:r>
              <a:rPr lang="it-IT" dirty="0" smtClean="0">
                <a:solidFill>
                  <a:srgbClr val="7030A0"/>
                </a:solidFill>
              </a:rPr>
              <a:t> logico</a:t>
            </a:r>
          </a:p>
          <a:p>
            <a:r>
              <a:rPr lang="it-IT" sz="1900" b="1" dirty="0" smtClean="0"/>
              <a:t>I bambini Parlano ….</a:t>
            </a:r>
          </a:p>
          <a:p>
            <a:r>
              <a:rPr lang="it-IT" sz="1700" dirty="0" smtClean="0"/>
              <a:t>Se sposti una figura e sbagli </a:t>
            </a:r>
            <a:r>
              <a:rPr lang="it-IT" sz="1700" dirty="0" err="1" smtClean="0"/>
              <a:t>…scappa</a:t>
            </a:r>
            <a:r>
              <a:rPr lang="it-IT" sz="1700" dirty="0" smtClean="0"/>
              <a:t> via ! (Lorenzo </a:t>
            </a:r>
            <a:r>
              <a:rPr lang="it-IT" sz="1700" dirty="0" err="1" smtClean="0"/>
              <a:t>Z</a:t>
            </a:r>
            <a:r>
              <a:rPr lang="it-IT" sz="1700" dirty="0" smtClean="0"/>
              <a:t>.)</a:t>
            </a:r>
          </a:p>
          <a:p>
            <a:r>
              <a:rPr lang="it-IT" sz="1700" dirty="0" smtClean="0"/>
              <a:t>Non è facile questo gioco per farlo devi pensare.(Lorenzo S.)</a:t>
            </a:r>
          </a:p>
          <a:p>
            <a:r>
              <a:rPr lang="it-IT" sz="1700" dirty="0" smtClean="0"/>
              <a:t>Se tu giochi </a:t>
            </a:r>
            <a:r>
              <a:rPr lang="it-IT" sz="1700" dirty="0" err="1" smtClean="0"/>
              <a:t>…provi</a:t>
            </a:r>
            <a:r>
              <a:rPr lang="it-IT" sz="1700" dirty="0" smtClean="0"/>
              <a:t> e riprovi alla fine impari . (Pietro)</a:t>
            </a:r>
          </a:p>
          <a:p>
            <a:r>
              <a:rPr lang="it-IT" sz="1700" dirty="0" smtClean="0"/>
              <a:t>Certo !si gioca imparando .(Vittoria S.)</a:t>
            </a:r>
          </a:p>
          <a:p>
            <a:r>
              <a:rPr lang="it-IT" sz="1700" dirty="0" smtClean="0"/>
              <a:t>Questo è un gioco che ci fa  stare insieme .(Martina)</a:t>
            </a:r>
          </a:p>
          <a:p>
            <a:r>
              <a:rPr lang="it-IT" sz="1700" dirty="0" smtClean="0"/>
              <a:t>E’un gioco che mi vuole fare pensare ….(Manuel)</a:t>
            </a:r>
          </a:p>
          <a:p>
            <a:r>
              <a:rPr lang="it-IT" sz="1700" dirty="0" smtClean="0"/>
              <a:t>Mi fa muovere la mano per mettere a posto le figure .(</a:t>
            </a:r>
            <a:r>
              <a:rPr lang="it-IT" sz="1700" dirty="0" err="1" smtClean="0"/>
              <a:t>Rey</a:t>
            </a:r>
            <a:r>
              <a:rPr lang="it-IT" sz="1700" dirty="0" smtClean="0"/>
              <a:t>)</a:t>
            </a:r>
          </a:p>
          <a:p>
            <a:r>
              <a:rPr lang="it-IT" sz="1700" dirty="0" smtClean="0"/>
              <a:t>Devi accendere le lampadine del cervello per capire bene …(Nicola)</a:t>
            </a:r>
          </a:p>
          <a:p>
            <a:r>
              <a:rPr lang="it-IT" sz="1700" dirty="0" smtClean="0"/>
              <a:t>In questo gioco ci sono i numeri ma non si vedono …(riferito al contare le figure )Elena </a:t>
            </a:r>
          </a:p>
          <a:p>
            <a:r>
              <a:rPr lang="it-IT" sz="1700" dirty="0" smtClean="0"/>
              <a:t>Le forme sono fatte di numeri </a:t>
            </a:r>
            <a:r>
              <a:rPr lang="it-IT" sz="1700" dirty="0" err="1" smtClean="0"/>
              <a:t>…Viola</a:t>
            </a:r>
            <a:r>
              <a:rPr lang="it-IT" sz="1700" dirty="0" smtClean="0"/>
              <a:t> (riferito a come è formata ciascuna forma  ..i lati )</a:t>
            </a:r>
          </a:p>
          <a:p>
            <a:r>
              <a:rPr lang="it-IT" sz="1700" dirty="0" smtClean="0"/>
              <a:t>Il cerchio è una  forma nel </a:t>
            </a:r>
            <a:r>
              <a:rPr lang="it-IT" sz="1700" dirty="0" err="1" smtClean="0"/>
              <a:t>tangram</a:t>
            </a:r>
            <a:r>
              <a:rPr lang="it-IT" sz="1700" dirty="0" smtClean="0"/>
              <a:t> non c’è ma è lo zero .(Viola)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2146250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800080"/>
                </a:solidFill>
              </a:rPr>
              <a:t>PERCORSO IN VERTICALE </a:t>
            </a:r>
            <a:r>
              <a:rPr lang="it-IT" sz="3200" dirty="0" err="1" smtClean="0">
                <a:solidFill>
                  <a:srgbClr val="800080"/>
                </a:solidFill>
              </a:rPr>
              <a:t>DI</a:t>
            </a:r>
            <a:r>
              <a:rPr lang="it-IT" sz="3200" dirty="0" smtClean="0">
                <a:solidFill>
                  <a:srgbClr val="800080"/>
                </a:solidFill>
              </a:rPr>
              <a:t> MATEMATICA: </a:t>
            </a:r>
            <a:br>
              <a:rPr lang="it-IT" sz="3200" dirty="0" smtClean="0">
                <a:solidFill>
                  <a:srgbClr val="800080"/>
                </a:solidFill>
              </a:rPr>
            </a:br>
            <a:r>
              <a:rPr lang="it-IT" sz="3200" dirty="0" smtClean="0">
                <a:solidFill>
                  <a:srgbClr val="800080"/>
                </a:solidFill>
              </a:rPr>
              <a:t>LA LUCE ATTRAVERSO FORME SPECCHIANTI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2564904"/>
            <a:ext cx="8219256" cy="3561259"/>
          </a:xfrm>
        </p:spPr>
        <p:txBody>
          <a:bodyPr/>
          <a:lstStyle/>
          <a:p>
            <a:pPr marL="428625" indent="-323850">
              <a:buSzPct val="45000"/>
              <a:buFont typeface="Wingdings" charset="2"/>
              <a:buChar char=""/>
              <a:tabLst>
                <a:tab pos="428625" algn="l"/>
                <a:tab pos="533400" algn="l"/>
                <a:tab pos="982663" algn="l"/>
                <a:tab pos="1431925" algn="l"/>
                <a:tab pos="1881188" algn="l"/>
                <a:tab pos="2330450" algn="l"/>
                <a:tab pos="2779713" algn="l"/>
                <a:tab pos="3228975" algn="l"/>
                <a:tab pos="3678238" algn="l"/>
                <a:tab pos="4127500" algn="l"/>
                <a:tab pos="4576763" algn="l"/>
                <a:tab pos="5026025" algn="l"/>
                <a:tab pos="5475288" algn="l"/>
                <a:tab pos="5924550" algn="l"/>
                <a:tab pos="6373813" algn="l"/>
                <a:tab pos="6823075" algn="l"/>
                <a:tab pos="7272338" algn="l"/>
                <a:tab pos="7721600" algn="l"/>
                <a:tab pos="8170863" algn="l"/>
                <a:tab pos="8620125" algn="l"/>
                <a:tab pos="9069388" algn="l"/>
              </a:tabLst>
            </a:pPr>
            <a:r>
              <a:rPr lang="it-IT" dirty="0" smtClean="0"/>
              <a:t>Innanzitutto occorre partire dalle </a:t>
            </a:r>
            <a:r>
              <a:rPr lang="it-IT" i="1" dirty="0" smtClean="0"/>
              <a:t>Indicazioni nazionali per il curricolo </a:t>
            </a:r>
          </a:p>
          <a:p>
            <a:pPr marL="428625" indent="-323850">
              <a:buSzPct val="45000"/>
              <a:buFont typeface="Wingdings" charset="2"/>
              <a:buChar char=""/>
              <a:tabLst>
                <a:tab pos="428625" algn="l"/>
                <a:tab pos="533400" algn="l"/>
                <a:tab pos="982663" algn="l"/>
                <a:tab pos="1431925" algn="l"/>
                <a:tab pos="1881188" algn="l"/>
                <a:tab pos="2330450" algn="l"/>
                <a:tab pos="2779713" algn="l"/>
                <a:tab pos="3228975" algn="l"/>
                <a:tab pos="3678238" algn="l"/>
                <a:tab pos="4127500" algn="l"/>
                <a:tab pos="4576763" algn="l"/>
                <a:tab pos="5026025" algn="l"/>
                <a:tab pos="5475288" algn="l"/>
                <a:tab pos="5924550" algn="l"/>
                <a:tab pos="6373813" algn="l"/>
                <a:tab pos="6823075" algn="l"/>
                <a:tab pos="7272338" algn="l"/>
                <a:tab pos="7721600" algn="l"/>
                <a:tab pos="8170863" algn="l"/>
                <a:tab pos="8620125" algn="l"/>
                <a:tab pos="9069388" algn="l"/>
              </a:tabLst>
            </a:pPr>
            <a:r>
              <a:rPr lang="it-IT" dirty="0" smtClean="0"/>
              <a:t>Ciascun ordine di scuola sceglie i </a:t>
            </a:r>
            <a:r>
              <a:rPr lang="it-IT" dirty="0" smtClean="0">
                <a:solidFill>
                  <a:srgbClr val="6B4794"/>
                </a:solidFill>
              </a:rPr>
              <a:t>traguardi di competenza</a:t>
            </a:r>
            <a:r>
              <a:rPr lang="it-IT" dirty="0" smtClean="0"/>
              <a:t> che intende raggiungere attraverso il percorso sulla luce.</a:t>
            </a:r>
          </a:p>
          <a:p>
            <a:pPr marL="428625" indent="-323850">
              <a:buSzPct val="45000"/>
              <a:buFont typeface="Wingdings" charset="2"/>
              <a:buChar char=""/>
              <a:tabLst>
                <a:tab pos="428625" algn="l"/>
                <a:tab pos="533400" algn="l"/>
                <a:tab pos="982663" algn="l"/>
                <a:tab pos="1431925" algn="l"/>
                <a:tab pos="1881188" algn="l"/>
                <a:tab pos="2330450" algn="l"/>
                <a:tab pos="2779713" algn="l"/>
                <a:tab pos="3228975" algn="l"/>
                <a:tab pos="3678238" algn="l"/>
                <a:tab pos="4127500" algn="l"/>
                <a:tab pos="4576763" algn="l"/>
                <a:tab pos="5026025" algn="l"/>
                <a:tab pos="5475288" algn="l"/>
                <a:tab pos="5924550" algn="l"/>
                <a:tab pos="6373813" algn="l"/>
                <a:tab pos="6823075" algn="l"/>
                <a:tab pos="7272338" algn="l"/>
                <a:tab pos="7721600" algn="l"/>
                <a:tab pos="8170863" algn="l"/>
                <a:tab pos="8620125" algn="l"/>
                <a:tab pos="9069388" algn="l"/>
              </a:tabLst>
            </a:pPr>
            <a:r>
              <a:rPr lang="it-IT" dirty="0" smtClean="0"/>
              <a:t>Infine si scelgono gli </a:t>
            </a:r>
            <a:r>
              <a:rPr lang="it-IT" dirty="0" smtClean="0">
                <a:solidFill>
                  <a:srgbClr val="9966CC"/>
                </a:solidFill>
              </a:rPr>
              <a:t>obiettivi </a:t>
            </a:r>
            <a:r>
              <a:rPr lang="it-IT" dirty="0" smtClean="0"/>
              <a:t>da perseguire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570186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800080"/>
                </a:solidFill>
              </a:rPr>
              <a:t>PERCORSO IN VERTICALE </a:t>
            </a:r>
            <a:r>
              <a:rPr lang="it-IT" sz="3200" dirty="0" err="1" smtClean="0">
                <a:solidFill>
                  <a:srgbClr val="800080"/>
                </a:solidFill>
              </a:rPr>
              <a:t>DI</a:t>
            </a:r>
            <a:r>
              <a:rPr lang="it-IT" sz="3200" dirty="0" smtClean="0">
                <a:solidFill>
                  <a:srgbClr val="800080"/>
                </a:solidFill>
              </a:rPr>
              <a:t> MATEMATICA:</a:t>
            </a:r>
            <a:br>
              <a:rPr lang="it-IT" sz="3200" dirty="0" smtClean="0">
                <a:solidFill>
                  <a:srgbClr val="800080"/>
                </a:solidFill>
              </a:rPr>
            </a:br>
            <a:r>
              <a:rPr lang="it-IT" sz="3200" dirty="0" smtClean="0">
                <a:solidFill>
                  <a:srgbClr val="800080"/>
                </a:solidFill>
              </a:rPr>
              <a:t> LA LUCE ATTRAVERSO FORME SPECCHIANTI 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564904"/>
            <a:ext cx="8219256" cy="3561259"/>
          </a:xfrm>
        </p:spPr>
        <p:txBody>
          <a:bodyPr/>
          <a:lstStyle/>
          <a:p>
            <a:r>
              <a:rPr lang="it-IT" sz="2000" dirty="0" smtClean="0">
                <a:solidFill>
                  <a:srgbClr val="9966CC"/>
                </a:solidFill>
              </a:rPr>
              <a:t>CONTENUTI E ATTIVITA‘ </a:t>
            </a:r>
            <a:endParaRPr lang="it-IT" sz="2000" dirty="0" smtClean="0"/>
          </a:p>
          <a:p>
            <a:r>
              <a:rPr lang="it-IT" sz="2000" dirty="0" smtClean="0"/>
              <a:t>DALLA LUCE ARTIFICIALE AL ‘’SOLE’’ . Disegni di luce scomponendo il </a:t>
            </a:r>
            <a:r>
              <a:rPr lang="it-IT" sz="2000" dirty="0" err="1" smtClean="0"/>
              <a:t>tangram</a:t>
            </a:r>
            <a:endParaRPr lang="it-IT" sz="2000" dirty="0" smtClean="0"/>
          </a:p>
          <a:p>
            <a:pPr>
              <a:buNone/>
            </a:pPr>
            <a:endParaRPr lang="it-IT" dirty="0"/>
          </a:p>
        </p:txBody>
      </p:sp>
      <p:pic>
        <p:nvPicPr>
          <p:cNvPr id="5" name="Immagine 4" descr="FullSizeRender (1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3558" y="3789040"/>
            <a:ext cx="1944216" cy="2592288"/>
          </a:xfrm>
          <a:prstGeom prst="rect">
            <a:avLst/>
          </a:prstGeom>
        </p:spPr>
      </p:pic>
      <p:pic>
        <p:nvPicPr>
          <p:cNvPr id="6" name="Immagine 5" descr="FullSizeRender (2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356445" y="3610710"/>
            <a:ext cx="2211710" cy="294894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016724" y="3892996"/>
            <a:ext cx="2843808" cy="213285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8363272" cy="2074242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7030A0"/>
                </a:solidFill>
              </a:rPr>
              <a:t>PERCORSO IN VERTICALE DI MATEMATICA :</a:t>
            </a:r>
            <a:br>
              <a:rPr lang="it-IT" sz="3200" dirty="0" smtClean="0">
                <a:solidFill>
                  <a:srgbClr val="7030A0"/>
                </a:solidFill>
              </a:rPr>
            </a:br>
            <a:r>
              <a:rPr lang="it-IT" sz="3200" dirty="0" smtClean="0">
                <a:solidFill>
                  <a:srgbClr val="7030A0"/>
                </a:solidFill>
              </a:rPr>
              <a:t>LA LUCE ATTRAVERSO FORME SPECCHIANTI</a:t>
            </a:r>
            <a:endParaRPr lang="it-IT" sz="3200" dirty="0">
              <a:solidFill>
                <a:srgbClr val="7030A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708920"/>
            <a:ext cx="8219256" cy="3417243"/>
          </a:xfrm>
        </p:spPr>
        <p:txBody>
          <a:bodyPr/>
          <a:lstStyle/>
          <a:p>
            <a:r>
              <a:rPr lang="it-IT" dirty="0" smtClean="0">
                <a:solidFill>
                  <a:srgbClr val="7030A0"/>
                </a:solidFill>
              </a:rPr>
              <a:t>Contenuti e attività</a:t>
            </a:r>
          </a:p>
          <a:p>
            <a:pPr marL="0" indent="0">
              <a:buNone/>
            </a:pPr>
            <a:r>
              <a:rPr lang="it-IT" dirty="0" smtClean="0"/>
              <a:t>Dalla luce artificiale al sole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039038" y="3105978"/>
            <a:ext cx="3752528" cy="281439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457186" y="4141516"/>
            <a:ext cx="2819806" cy="211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32184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498178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800080"/>
                </a:solidFill>
              </a:rPr>
              <a:t>PERCORSO IN VERTICALE </a:t>
            </a:r>
            <a:r>
              <a:rPr lang="it-IT" sz="3200" dirty="0" err="1" smtClean="0">
                <a:solidFill>
                  <a:srgbClr val="800080"/>
                </a:solidFill>
              </a:rPr>
              <a:t>DI</a:t>
            </a:r>
            <a:r>
              <a:rPr lang="it-IT" sz="3200" dirty="0" smtClean="0">
                <a:solidFill>
                  <a:srgbClr val="800080"/>
                </a:solidFill>
              </a:rPr>
              <a:t> MATEMATICA: </a:t>
            </a:r>
            <a:br>
              <a:rPr lang="it-IT" sz="3200" dirty="0" smtClean="0">
                <a:solidFill>
                  <a:srgbClr val="800080"/>
                </a:solidFill>
              </a:rPr>
            </a:br>
            <a:r>
              <a:rPr lang="it-IT" sz="3200" dirty="0" smtClean="0">
                <a:solidFill>
                  <a:srgbClr val="800080"/>
                </a:solidFill>
              </a:rPr>
              <a:t>LA LUCE ATTRAVERSO FORME SPECCHIANTI 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492896"/>
            <a:ext cx="8219256" cy="3633267"/>
          </a:xfrm>
        </p:spPr>
        <p:txBody>
          <a:bodyPr>
            <a:normAutofit fontScale="92500" lnSpcReduction="10000"/>
          </a:bodyPr>
          <a:lstStyle/>
          <a:p>
            <a:r>
              <a:rPr lang="it-IT" sz="2000" dirty="0" smtClean="0">
                <a:solidFill>
                  <a:srgbClr val="9966CC"/>
                </a:solidFill>
              </a:rPr>
              <a:t>CONTENUTI E ATTIVITA‘</a:t>
            </a:r>
          </a:p>
          <a:p>
            <a:r>
              <a:rPr lang="it-IT" dirty="0" smtClean="0"/>
              <a:t>Dal </a:t>
            </a:r>
            <a:r>
              <a:rPr lang="it-IT" dirty="0" err="1" smtClean="0"/>
              <a:t>tangram</a:t>
            </a:r>
            <a:r>
              <a:rPr lang="it-IT" dirty="0" smtClean="0"/>
              <a:t> al caleidoscopio simmetria delle forme in movimento </a:t>
            </a:r>
          </a:p>
          <a:p>
            <a:r>
              <a:rPr lang="it-IT" dirty="0" smtClean="0"/>
              <a:t>Tempi – dicembre 2014  febbraio 2015</a:t>
            </a:r>
          </a:p>
          <a:p>
            <a:r>
              <a:rPr lang="it-IT" dirty="0" smtClean="0"/>
              <a:t>Realizzazione di un caleidoscopio per ogni bambino ,per offrire la possibilità di creare attraverso il movimento </a:t>
            </a:r>
            <a:r>
              <a:rPr lang="it-IT" dirty="0" err="1" smtClean="0"/>
              <a:t>specchiettante</a:t>
            </a:r>
            <a:r>
              <a:rPr lang="it-IT" dirty="0" smtClean="0"/>
              <a:t> delle figure su gioco di simmetrie .</a:t>
            </a:r>
            <a:endParaRPr lang="it-IT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858218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800080"/>
                </a:solidFill>
              </a:rPr>
              <a:t>PERCORSO IN VERTICALE </a:t>
            </a:r>
            <a:r>
              <a:rPr lang="it-IT" sz="3200" dirty="0" err="1" smtClean="0">
                <a:solidFill>
                  <a:srgbClr val="800080"/>
                </a:solidFill>
              </a:rPr>
              <a:t>DI</a:t>
            </a:r>
            <a:r>
              <a:rPr lang="it-IT" sz="3200" dirty="0" smtClean="0">
                <a:solidFill>
                  <a:srgbClr val="800080"/>
                </a:solidFill>
              </a:rPr>
              <a:t> MATEMATICA:</a:t>
            </a:r>
            <a:br>
              <a:rPr lang="it-IT" sz="3200" dirty="0" smtClean="0">
                <a:solidFill>
                  <a:srgbClr val="800080"/>
                </a:solidFill>
              </a:rPr>
            </a:br>
            <a:r>
              <a:rPr lang="it-IT" sz="3200" dirty="0" smtClean="0">
                <a:solidFill>
                  <a:srgbClr val="800080"/>
                </a:solidFill>
              </a:rPr>
              <a:t> LA LUCE ATTRAVERSO FORME SPECCHIANTI 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708920"/>
            <a:ext cx="8219256" cy="3417243"/>
          </a:xfrm>
        </p:spPr>
        <p:txBody>
          <a:bodyPr>
            <a:normAutofit/>
          </a:bodyPr>
          <a:lstStyle/>
          <a:p>
            <a:r>
              <a:rPr lang="it-IT" dirty="0" smtClean="0"/>
              <a:t>Che cos’è un caleidoscopio ?</a:t>
            </a:r>
          </a:p>
          <a:p>
            <a:r>
              <a:rPr lang="it-IT" sz="2000" dirty="0" smtClean="0"/>
              <a:t>I bambini  parlano dopo avere osservato e sperimentato e giocato con </a:t>
            </a:r>
          </a:p>
          <a:p>
            <a:pPr>
              <a:buNone/>
            </a:pPr>
            <a:r>
              <a:rPr lang="it-IT" sz="2000" dirty="0" smtClean="0"/>
              <a:t>       un caleidoscopio  :</a:t>
            </a:r>
          </a:p>
          <a:p>
            <a:r>
              <a:rPr lang="it-IT" sz="2000" dirty="0" smtClean="0"/>
              <a:t>Sono forme geometriche che si uniscono.</a:t>
            </a:r>
          </a:p>
          <a:p>
            <a:r>
              <a:rPr lang="it-IT" sz="2000" dirty="0" smtClean="0"/>
              <a:t>Sono forme divertenti che unite fanno un disegno.</a:t>
            </a:r>
          </a:p>
          <a:p>
            <a:r>
              <a:rPr lang="it-IT" sz="2000" dirty="0" smtClean="0"/>
              <a:t>Dentro al caleidoscopio le forme devono essere piccole e medie che si uniscono ,’’girano’’e ti fanno vedere delle forme che si rincorrono e cambiano .</a:t>
            </a:r>
          </a:p>
          <a:p>
            <a:r>
              <a:rPr lang="it-IT" sz="2000" dirty="0" smtClean="0"/>
              <a:t>Prima lo costruisco poi </a:t>
            </a:r>
            <a:r>
              <a:rPr lang="it-IT" sz="2000" dirty="0" err="1" smtClean="0"/>
              <a:t>…ti</a:t>
            </a:r>
            <a:r>
              <a:rPr lang="it-IT" sz="2000" dirty="0" smtClean="0"/>
              <a:t> spiego . (Simone)</a:t>
            </a:r>
            <a:endParaRPr lang="it-IT" sz="2000" dirty="0"/>
          </a:p>
        </p:txBody>
      </p:sp>
      <p:pic>
        <p:nvPicPr>
          <p:cNvPr id="4" name="Immagine 3" descr="IMG_40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2060848"/>
            <a:ext cx="897564" cy="119675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280920" cy="1570186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7030A0"/>
                </a:solidFill>
              </a:rPr>
              <a:t>PERCORSO IN VERTICALE DI MATEMATICA :</a:t>
            </a:r>
            <a:br>
              <a:rPr lang="it-IT" sz="3200" dirty="0" smtClean="0">
                <a:solidFill>
                  <a:srgbClr val="7030A0"/>
                </a:solidFill>
              </a:rPr>
            </a:br>
            <a:r>
              <a:rPr lang="it-IT" sz="3200" dirty="0" smtClean="0">
                <a:solidFill>
                  <a:srgbClr val="7030A0"/>
                </a:solidFill>
              </a:rPr>
              <a:t>LA LUCE ATTRAVERSO FORME SPECCHIANTI</a:t>
            </a:r>
            <a:endParaRPr lang="it-IT" sz="3200" dirty="0">
              <a:solidFill>
                <a:srgbClr val="7030A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916832"/>
            <a:ext cx="8280920" cy="420933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smtClean="0"/>
              <a:t>Un caleidoscopio è ….         (pensieri dei bambini )</a:t>
            </a:r>
          </a:p>
          <a:p>
            <a:pPr marL="0" indent="0">
              <a:buNone/>
            </a:pPr>
            <a:r>
              <a:rPr lang="it-IT" dirty="0" smtClean="0"/>
              <a:t>Si certo ‘’girano’’ perché dentro c’è un triangolino con la luce …luminosa come quella del tavolo luminoso e dove appoggi il caleidoscopio vedi quello che vuoi ..tante forme perché dentro ci sono gli specchi e quelli …riflettono la luce .</a:t>
            </a:r>
          </a:p>
          <a:p>
            <a:pPr marL="0" indent="0">
              <a:buNone/>
            </a:pPr>
            <a:r>
              <a:rPr lang="it-IT" dirty="0" smtClean="0"/>
              <a:t>Manuel dice : ‘’ io mi ricordo una parola difficile </a:t>
            </a:r>
            <a:r>
              <a:rPr lang="it-IT" dirty="0" smtClean="0">
                <a:solidFill>
                  <a:srgbClr val="FF0000"/>
                </a:solidFill>
              </a:rPr>
              <a:t>Simmetria</a:t>
            </a:r>
            <a:r>
              <a:rPr lang="it-IT" dirty="0" smtClean="0"/>
              <a:t> che sono tanti specchi uniti che fanno la luce ..</a:t>
            </a:r>
            <a:r>
              <a:rPr lang="it-IT" b="1" dirty="0" smtClean="0"/>
              <a:t>fanno vedere tante forme che si specchiano uguali</a:t>
            </a:r>
            <a:r>
              <a:rPr lang="it-IT" dirty="0" smtClean="0"/>
              <a:t> …</a:t>
            </a:r>
            <a:r>
              <a:rPr lang="it-IT" b="1" dirty="0" smtClean="0"/>
              <a:t>forme x giocare </a:t>
            </a:r>
            <a:r>
              <a:rPr lang="it-IT" b="1" dirty="0" err="1" smtClean="0"/>
              <a:t>a’</a:t>
            </a:r>
            <a:r>
              <a:rPr lang="it-IT" b="1" dirty="0" smtClean="0"/>
              <a:t>’ </a:t>
            </a:r>
            <a:r>
              <a:rPr lang="it-IT" b="1" dirty="0" err="1" smtClean="0"/>
              <a:t>specchiettarsi</a:t>
            </a:r>
            <a:r>
              <a:rPr lang="it-IT" b="1" dirty="0" smtClean="0"/>
              <a:t>’’ con la luce in movimento </a:t>
            </a:r>
            <a:r>
              <a:rPr lang="it-IT" dirty="0" smtClean="0"/>
              <a:t>.</a:t>
            </a:r>
          </a:p>
          <a:p>
            <a:pPr marL="0" indent="0">
              <a:buNone/>
            </a:pPr>
            <a:r>
              <a:rPr lang="it-IT" b="1" dirty="0" smtClean="0"/>
              <a:t>Certo se io metto una forma con lo specchio ne vedo due …due uguali </a:t>
            </a:r>
            <a:r>
              <a:rPr lang="it-IT" dirty="0" smtClean="0"/>
              <a:t>.</a:t>
            </a:r>
          </a:p>
          <a:p>
            <a:pPr marL="0" indent="0">
              <a:buNone/>
            </a:pPr>
            <a:r>
              <a:rPr lang="it-IT" dirty="0" smtClean="0"/>
              <a:t>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4955023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2002234"/>
          </a:xfrm>
        </p:spPr>
        <p:txBody>
          <a:bodyPr>
            <a:normAutofit fontScale="90000"/>
          </a:bodyPr>
          <a:lstStyle/>
          <a:p>
            <a:r>
              <a:rPr lang="it-IT" sz="3600" dirty="0" smtClean="0">
                <a:solidFill>
                  <a:srgbClr val="7030A0"/>
                </a:solidFill>
              </a:rPr>
              <a:t>PERCORSO IN VERTICALE DI MATEMATICA :</a:t>
            </a:r>
            <a:br>
              <a:rPr lang="it-IT" sz="3600" dirty="0" smtClean="0">
                <a:solidFill>
                  <a:srgbClr val="7030A0"/>
                </a:solidFill>
              </a:rPr>
            </a:br>
            <a:r>
              <a:rPr lang="it-IT" sz="3600" dirty="0" smtClean="0">
                <a:solidFill>
                  <a:srgbClr val="7030A0"/>
                </a:solidFill>
              </a:rPr>
              <a:t>LA LUCE ATTRAVERSO FORME SPECCHIANTI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6368" y="2132856"/>
            <a:ext cx="8291264" cy="2769171"/>
          </a:xfrm>
        </p:spPr>
        <p:txBody>
          <a:bodyPr/>
          <a:lstStyle/>
          <a:p>
            <a:r>
              <a:rPr lang="it-IT" dirty="0" smtClean="0"/>
              <a:t>Costruiamo il nostro caleidoscopio.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31948" y="3208412"/>
            <a:ext cx="3995936" cy="299695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727026" y="3175179"/>
            <a:ext cx="3944364" cy="295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72550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642194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7030A0"/>
                </a:solidFill>
              </a:rPr>
              <a:t>PERCORSO IN VERTICALE DI MATEMATICA :</a:t>
            </a:r>
            <a:br>
              <a:rPr lang="it-IT" sz="3200" dirty="0" smtClean="0">
                <a:solidFill>
                  <a:srgbClr val="7030A0"/>
                </a:solidFill>
              </a:rPr>
            </a:br>
            <a:r>
              <a:rPr lang="it-IT" sz="3200" dirty="0" smtClean="0">
                <a:solidFill>
                  <a:srgbClr val="7030A0"/>
                </a:solidFill>
              </a:rPr>
              <a:t>LA LUCE ATTRAVERSO FORME SPECCHIANTI</a:t>
            </a:r>
            <a:endParaRPr lang="it-IT" sz="3200" dirty="0">
              <a:solidFill>
                <a:srgbClr val="7030A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67215" y="2433185"/>
            <a:ext cx="4130824" cy="3098118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177002" y="2455846"/>
            <a:ext cx="4312111" cy="323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6291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930226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7030A0"/>
                </a:solidFill>
              </a:rPr>
              <a:t>PERCORSO IN VERTICALE DI MATEMATICA :</a:t>
            </a:r>
            <a:br>
              <a:rPr lang="it-IT" sz="3200" dirty="0" smtClean="0">
                <a:solidFill>
                  <a:srgbClr val="7030A0"/>
                </a:solidFill>
              </a:rPr>
            </a:br>
            <a:r>
              <a:rPr lang="it-IT" sz="3200" dirty="0" smtClean="0">
                <a:solidFill>
                  <a:srgbClr val="7030A0"/>
                </a:solidFill>
              </a:rPr>
              <a:t>LA LUCE ATTRAVERSO FORME SPECCHIANTI</a:t>
            </a:r>
            <a:r>
              <a:rPr lang="it-IT" sz="3200" dirty="0">
                <a:solidFill>
                  <a:srgbClr val="7030A0"/>
                </a:solidFill>
              </a:rPr>
              <a:t/>
            </a:r>
            <a:br>
              <a:rPr lang="it-IT" sz="3200" dirty="0">
                <a:solidFill>
                  <a:srgbClr val="7030A0"/>
                </a:solidFill>
              </a:rPr>
            </a:br>
            <a:r>
              <a:rPr lang="it-IT" sz="3200" dirty="0" smtClean="0"/>
              <a:t>IL NOSTRO CALEIDOSCOPIO</a:t>
            </a:r>
            <a:endParaRPr lang="it-IT" sz="32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24511" y="2768925"/>
            <a:ext cx="3936437" cy="2952328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896" y="2420888"/>
            <a:ext cx="4716016" cy="35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94882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786210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7030A0"/>
                </a:solidFill>
              </a:rPr>
              <a:t>PERCORSO IN VERTICALE DI MATEMATICA :</a:t>
            </a:r>
            <a:br>
              <a:rPr lang="it-IT" sz="3200" dirty="0" smtClean="0">
                <a:solidFill>
                  <a:srgbClr val="7030A0"/>
                </a:solidFill>
              </a:rPr>
            </a:br>
            <a:r>
              <a:rPr lang="it-IT" sz="3200" dirty="0" smtClean="0">
                <a:solidFill>
                  <a:srgbClr val="7030A0"/>
                </a:solidFill>
              </a:rPr>
              <a:t>LA LUCE ATTRAVERSO FORME SPECCHIANTI</a:t>
            </a:r>
            <a:endParaRPr lang="it-IT" sz="3200" dirty="0">
              <a:solidFill>
                <a:srgbClr val="7030A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1912" y="2270456"/>
            <a:ext cx="4557184" cy="3417888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718806" y="2258131"/>
            <a:ext cx="5034644" cy="377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43679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91264" cy="1858218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7030A0"/>
                </a:solidFill>
              </a:rPr>
              <a:t>PERCORSO IN VERTICALE DI MATEMATICA :</a:t>
            </a:r>
            <a:br>
              <a:rPr lang="it-IT" sz="3200" dirty="0" smtClean="0">
                <a:solidFill>
                  <a:srgbClr val="7030A0"/>
                </a:solidFill>
              </a:rPr>
            </a:br>
            <a:r>
              <a:rPr lang="it-IT" sz="3200" dirty="0" smtClean="0">
                <a:solidFill>
                  <a:srgbClr val="7030A0"/>
                </a:solidFill>
              </a:rPr>
              <a:t>LA LUCE ATTRAVERSO FORME SPECCHIANTI </a:t>
            </a:r>
            <a:endParaRPr lang="it-IT" sz="3200" dirty="0">
              <a:solidFill>
                <a:srgbClr val="7030A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420888"/>
            <a:ext cx="8291264" cy="3705275"/>
          </a:xfrm>
        </p:spPr>
        <p:txBody>
          <a:bodyPr/>
          <a:lstStyle/>
          <a:p>
            <a:r>
              <a:rPr lang="it-IT" dirty="0" smtClean="0"/>
              <a:t>ECCO COSA SI VEDE …..</a:t>
            </a:r>
          </a:p>
          <a:p>
            <a:pPr marL="0" indent="0">
              <a:buNone/>
            </a:pPr>
            <a:r>
              <a:rPr lang="it-IT" dirty="0" smtClean="0"/>
              <a:t>FORME UGUALI CHE SI RINCORRONO (Pietro)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3573016"/>
            <a:ext cx="4283237" cy="32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3442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3600" dirty="0" smtClean="0">
                <a:solidFill>
                  <a:srgbClr val="800080"/>
                </a:solidFill>
              </a:rPr>
              <a:t>PERCORSO IN VERTICALE </a:t>
            </a:r>
            <a:r>
              <a:rPr lang="it-IT" sz="3600" dirty="0" err="1" smtClean="0">
                <a:solidFill>
                  <a:srgbClr val="800080"/>
                </a:solidFill>
              </a:rPr>
              <a:t>DI</a:t>
            </a:r>
            <a:r>
              <a:rPr lang="it-IT" sz="3600" dirty="0" smtClean="0">
                <a:solidFill>
                  <a:srgbClr val="800080"/>
                </a:solidFill>
              </a:rPr>
              <a:t> MATEMATICA:</a:t>
            </a:r>
            <a:br>
              <a:rPr lang="it-IT" sz="3600" dirty="0" smtClean="0">
                <a:solidFill>
                  <a:srgbClr val="800080"/>
                </a:solidFill>
              </a:rPr>
            </a:br>
            <a:r>
              <a:rPr lang="it-IT" sz="3600" dirty="0" smtClean="0">
                <a:solidFill>
                  <a:srgbClr val="800080"/>
                </a:solidFill>
              </a:rPr>
              <a:t> LA LUCE ATTRAVERSO FORME SPECCHIANTI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lvl="0"/>
            <a:r>
              <a:rPr lang="it-IT" b="1" dirty="0" smtClean="0"/>
              <a:t>Natura del progetto </a:t>
            </a:r>
            <a:endParaRPr lang="it-IT" dirty="0" smtClean="0"/>
          </a:p>
          <a:p>
            <a:pPr lvl="0"/>
            <a:r>
              <a:rPr lang="it-IT" dirty="0" smtClean="0"/>
              <a:t>Gruppo di lavoro del curricolo verticale di matematica ,docente di scuola dell’infanzia, docenti di scuola primaria e secondaria di I grado nello stesso IC. Organizzazione del planning nell’AS precedente. Fase di realizzazione nell’AS in corso (2014-2015). </a:t>
            </a:r>
          </a:p>
          <a:p>
            <a:pPr lvl="0"/>
            <a:r>
              <a:rPr lang="it-IT" b="1" dirty="0" smtClean="0"/>
              <a:t>Problemi da affrontare e risultati attesi in termini di apprendimento, organizzazione, benessere e motivazione dei bambini .</a:t>
            </a:r>
            <a:r>
              <a:rPr lang="it-IT" dirty="0" smtClean="0"/>
              <a:t> </a:t>
            </a:r>
          </a:p>
          <a:p>
            <a:pPr lvl="0"/>
            <a:r>
              <a:rPr lang="it-IT" dirty="0" smtClean="0"/>
              <a:t>Attraverso attività concrete e osservando il proprio movimento e quello dei compagni abbiamo sviluppato la visione spaziale per ricercare ,riconoscere forme geometriche mediante  il movimento .</a:t>
            </a:r>
          </a:p>
          <a:p>
            <a:pPr lvl="0"/>
            <a:r>
              <a:rPr lang="it-IT" dirty="0" smtClean="0"/>
              <a:t>Con materiali diversi abbiamo scomposto e classificato le figure geometriche cogliendone somiglianze e differenze progettando occasioni ed esperienze che cogliessero le caratteristiche della luce e delle ombre. </a:t>
            </a:r>
          </a:p>
          <a:p>
            <a:pPr lvl="0"/>
            <a:r>
              <a:rPr lang="it-IT" b="1" dirty="0" smtClean="0"/>
              <a:t>Elementi significativi dell’esperienza realizzata </a:t>
            </a:r>
            <a:r>
              <a:rPr lang="it-IT" dirty="0" smtClean="0"/>
              <a:t> </a:t>
            </a:r>
          </a:p>
          <a:p>
            <a:pPr lvl="0"/>
            <a:r>
              <a:rPr lang="it-IT" dirty="0" smtClean="0"/>
              <a:t>Il progetto ha permesso  di realizzare verticalità negli apprendimenti e trasversalità della competenza in un’ottica di didattica orientativa.</a:t>
            </a:r>
          </a:p>
          <a:p>
            <a:pPr lvl="0"/>
            <a:r>
              <a:rPr lang="it-IT" dirty="0" smtClean="0"/>
              <a:t>Il progetto è stato realizzato  attraverso attività  </a:t>
            </a:r>
            <a:r>
              <a:rPr lang="it-IT" dirty="0" err="1" smtClean="0"/>
              <a:t>laboratoriali</a:t>
            </a:r>
            <a:r>
              <a:rPr lang="it-IT" dirty="0" smtClean="0"/>
              <a:t> .  </a:t>
            </a:r>
          </a:p>
          <a:p>
            <a:pPr lvl="0"/>
            <a:r>
              <a:rPr lang="it-IT" b="1" dirty="0" smtClean="0"/>
              <a:t>Innovazioni introdotte sotto il profilo organizzativo, uso delle risorse, formazione e crescita del personale.</a:t>
            </a:r>
            <a:r>
              <a:rPr lang="it-IT" dirty="0" smtClean="0"/>
              <a:t> </a:t>
            </a:r>
          </a:p>
          <a:p>
            <a:pPr lvl="0"/>
            <a:r>
              <a:rPr lang="it-IT" dirty="0" smtClean="0"/>
              <a:t>Introduzione di strumenti specifici per realizzare le esperienze .  </a:t>
            </a:r>
          </a:p>
          <a:p>
            <a:pPr lvl="0"/>
            <a:r>
              <a:rPr lang="it-IT" b="1" dirty="0" smtClean="0"/>
              <a:t>Valutazione e monitoraggio</a:t>
            </a:r>
            <a:r>
              <a:rPr lang="it-IT" dirty="0" smtClean="0"/>
              <a:t>  </a:t>
            </a:r>
          </a:p>
          <a:p>
            <a:pPr lvl="0"/>
            <a:r>
              <a:rPr lang="it-IT" dirty="0" smtClean="0"/>
              <a:t>Partecipazione al progetto: “Muovere le figure nel curricolo verticale di matematica ” con attivazione di curricolo verticale nel proprio IC e scambio di esperienze tra docenti di 8 IC diversi nel comprensorio di Faenza. </a:t>
            </a:r>
          </a:p>
          <a:p>
            <a:pPr lvl="0"/>
            <a:r>
              <a:rPr lang="it-IT" b="1" dirty="0" smtClean="0"/>
              <a:t>Punti di forza e criticità</a:t>
            </a:r>
            <a:r>
              <a:rPr lang="it-IT" dirty="0" smtClean="0"/>
              <a:t> </a:t>
            </a:r>
          </a:p>
          <a:p>
            <a:pPr lvl="0"/>
            <a:r>
              <a:rPr lang="it-IT" dirty="0" smtClean="0"/>
              <a:t>Attraverso la ricerca-azione e le attività </a:t>
            </a:r>
            <a:r>
              <a:rPr lang="it-IT" dirty="0" err="1" smtClean="0"/>
              <a:t>laboratoriali</a:t>
            </a:r>
            <a:r>
              <a:rPr lang="it-IT" dirty="0" smtClean="0"/>
              <a:t> il bambino ha avuto una costante stimolazione che lo ha portato a raggiungere i traguardi di competenza prefissati .</a:t>
            </a:r>
          </a:p>
          <a:p>
            <a:pPr lvl="0"/>
            <a:r>
              <a:rPr lang="it-IT" b="1" smtClean="0"/>
              <a:t>la </a:t>
            </a:r>
            <a:r>
              <a:rPr lang="it-IT" b="1" dirty="0" smtClean="0"/>
              <a:t>trasferibilità dell’esperienza</a:t>
            </a:r>
            <a:r>
              <a:rPr lang="it-IT" dirty="0" smtClean="0"/>
              <a:t> </a:t>
            </a:r>
          </a:p>
          <a:p>
            <a:pPr lvl="0"/>
            <a:r>
              <a:rPr lang="it-IT" dirty="0" smtClean="0"/>
              <a:t>L’Esperienza  è facilmente trasferibile e attuabile  grazie alla molteplicità dei materiali utilizzati .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714202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800080"/>
                </a:solidFill>
              </a:rPr>
              <a:t>PERCORSO IN VERTICALE </a:t>
            </a:r>
            <a:r>
              <a:rPr lang="it-IT" sz="3200" dirty="0" err="1" smtClean="0">
                <a:solidFill>
                  <a:srgbClr val="800080"/>
                </a:solidFill>
              </a:rPr>
              <a:t>DI</a:t>
            </a:r>
            <a:r>
              <a:rPr lang="it-IT" sz="3200" dirty="0" smtClean="0">
                <a:solidFill>
                  <a:srgbClr val="800080"/>
                </a:solidFill>
              </a:rPr>
              <a:t> MATEMATICA: </a:t>
            </a:r>
            <a:br>
              <a:rPr lang="it-IT" sz="3200" dirty="0" smtClean="0">
                <a:solidFill>
                  <a:srgbClr val="800080"/>
                </a:solidFill>
              </a:rPr>
            </a:br>
            <a:r>
              <a:rPr lang="it-IT" sz="3200" dirty="0" smtClean="0">
                <a:solidFill>
                  <a:srgbClr val="800080"/>
                </a:solidFill>
              </a:rPr>
              <a:t>LA LUCE ATTRAVERSO FORME SPECCHIANTI 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564904"/>
            <a:ext cx="8219256" cy="3561259"/>
          </a:xfrm>
        </p:spPr>
        <p:txBody>
          <a:bodyPr>
            <a:normAutofit/>
          </a:bodyPr>
          <a:lstStyle/>
          <a:p>
            <a:r>
              <a:rPr lang="it-IT" sz="1800" dirty="0" smtClean="0"/>
              <a:t>COSTRUZIONE </a:t>
            </a:r>
            <a:r>
              <a:rPr lang="it-IT" sz="1800" dirty="0" err="1" smtClean="0"/>
              <a:t>DI</a:t>
            </a:r>
            <a:r>
              <a:rPr lang="it-IT" sz="1800" dirty="0" smtClean="0"/>
              <a:t> PICCOLE FORME GEOMETRICHE DA INSERIRE NEL KALEIDORAMA </a:t>
            </a:r>
            <a:r>
              <a:rPr lang="it-IT" sz="1800" dirty="0" err="1" smtClean="0"/>
              <a:t>…CALEIDOSCOPIO</a:t>
            </a:r>
            <a:r>
              <a:rPr lang="it-IT" sz="1800" dirty="0" smtClean="0"/>
              <a:t> CHE PROIETTA ATTRAVERSO LA LUCE LE FORME CREATE DAI BAMBINI .</a:t>
            </a:r>
            <a:endParaRPr lang="it-IT" sz="1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3501008"/>
            <a:ext cx="3923928" cy="294294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3513050"/>
            <a:ext cx="3923928" cy="294294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2074242"/>
          </a:xfrm>
        </p:spPr>
        <p:txBody>
          <a:bodyPr>
            <a:normAutofit/>
          </a:bodyPr>
          <a:lstStyle/>
          <a:p>
            <a:r>
              <a:rPr lang="it-IT" sz="3600" dirty="0" smtClean="0">
                <a:solidFill>
                  <a:srgbClr val="7030A0"/>
                </a:solidFill>
              </a:rPr>
              <a:t>PERCORSO IN VERTICALE </a:t>
            </a:r>
            <a:r>
              <a:rPr lang="it-IT" sz="3600" dirty="0" err="1" smtClean="0">
                <a:solidFill>
                  <a:srgbClr val="7030A0"/>
                </a:solidFill>
              </a:rPr>
              <a:t>DI</a:t>
            </a:r>
            <a:r>
              <a:rPr lang="it-IT" sz="3600" dirty="0" smtClean="0">
                <a:solidFill>
                  <a:srgbClr val="7030A0"/>
                </a:solidFill>
              </a:rPr>
              <a:t> MATEMATICA :</a:t>
            </a:r>
            <a:br>
              <a:rPr lang="it-IT" sz="3600" dirty="0" smtClean="0">
                <a:solidFill>
                  <a:srgbClr val="7030A0"/>
                </a:solidFill>
              </a:rPr>
            </a:br>
            <a:r>
              <a:rPr lang="it-IT" sz="3600" dirty="0" smtClean="0">
                <a:solidFill>
                  <a:srgbClr val="7030A0"/>
                </a:solidFill>
              </a:rPr>
              <a:t>LA LUCE ATTRAVERSO FORME SPECCHIANTI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2060848"/>
            <a:ext cx="8435280" cy="3417243"/>
          </a:xfrm>
        </p:spPr>
        <p:txBody>
          <a:bodyPr/>
          <a:lstStyle/>
          <a:p>
            <a:pPr>
              <a:buNone/>
            </a:pPr>
            <a:r>
              <a:rPr lang="it-IT" sz="2000" dirty="0" smtClean="0"/>
              <a:t>Costruzione di piccole forme geometriche da inserire nel </a:t>
            </a:r>
            <a:r>
              <a:rPr lang="it-IT" sz="2000" dirty="0" err="1" smtClean="0"/>
              <a:t>Kaleidorama</a:t>
            </a:r>
            <a:r>
              <a:rPr lang="it-IT" sz="2000" dirty="0" smtClean="0"/>
              <a:t> </a:t>
            </a:r>
            <a:r>
              <a:rPr lang="it-IT" sz="2000" dirty="0" err="1" smtClean="0"/>
              <a:t>…Caleidoscopio</a:t>
            </a:r>
            <a:r>
              <a:rPr lang="it-IT" sz="2000" dirty="0" smtClean="0"/>
              <a:t> che proietta attraverso la luce le forme create dai bambini.</a:t>
            </a:r>
            <a:endParaRPr lang="it-IT" sz="2000" dirty="0"/>
          </a:p>
        </p:txBody>
      </p:sp>
      <p:pic>
        <p:nvPicPr>
          <p:cNvPr id="5" name="Immagine 4" descr="P10105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455629" y="3615380"/>
            <a:ext cx="3059832" cy="2294874"/>
          </a:xfrm>
          <a:prstGeom prst="rect">
            <a:avLst/>
          </a:prstGeom>
        </p:spPr>
      </p:pic>
      <p:pic>
        <p:nvPicPr>
          <p:cNvPr id="6" name="Immagine 5" descr="Kaleidorama (HS99219)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232901"/>
            <a:ext cx="388843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2074242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7030A0"/>
                </a:solidFill>
              </a:rPr>
              <a:t>PERCORSO IN VERTICALE </a:t>
            </a:r>
            <a:r>
              <a:rPr lang="it-IT" sz="3200" dirty="0" err="1" smtClean="0">
                <a:solidFill>
                  <a:srgbClr val="7030A0"/>
                </a:solidFill>
              </a:rPr>
              <a:t>DI</a:t>
            </a:r>
            <a:r>
              <a:rPr lang="it-IT" sz="3200" dirty="0" smtClean="0">
                <a:solidFill>
                  <a:srgbClr val="7030A0"/>
                </a:solidFill>
              </a:rPr>
              <a:t> MATEMATICA :</a:t>
            </a:r>
            <a:br>
              <a:rPr lang="it-IT" sz="3200" dirty="0" smtClean="0">
                <a:solidFill>
                  <a:srgbClr val="7030A0"/>
                </a:solidFill>
              </a:rPr>
            </a:br>
            <a:r>
              <a:rPr lang="it-IT" sz="3200" dirty="0" smtClean="0">
                <a:solidFill>
                  <a:srgbClr val="7030A0"/>
                </a:solidFill>
              </a:rPr>
              <a:t>LA LUCE ATTRAVERSO FORME SPECCHIANTI</a:t>
            </a:r>
            <a:endParaRPr lang="it-IT" sz="3200" dirty="0">
              <a:solidFill>
                <a:srgbClr val="7030A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132856"/>
            <a:ext cx="8363272" cy="3993307"/>
          </a:xfrm>
        </p:spPr>
        <p:txBody>
          <a:bodyPr/>
          <a:lstStyle/>
          <a:p>
            <a:pPr>
              <a:buNone/>
            </a:pPr>
            <a:r>
              <a:rPr lang="it-IT" sz="2000" dirty="0" smtClean="0"/>
              <a:t>Costruzione di piccole forme geometriche da inserire nel </a:t>
            </a:r>
            <a:r>
              <a:rPr lang="it-IT" sz="2000" dirty="0" err="1" smtClean="0"/>
              <a:t>Kaleidorama</a:t>
            </a:r>
            <a:r>
              <a:rPr lang="it-IT" sz="2000" dirty="0" smtClean="0"/>
              <a:t> </a:t>
            </a:r>
            <a:r>
              <a:rPr lang="it-IT" sz="2000" dirty="0" err="1" smtClean="0"/>
              <a:t>…Caleidoscopio</a:t>
            </a:r>
            <a:r>
              <a:rPr lang="it-IT" sz="2000" dirty="0" smtClean="0"/>
              <a:t> che proietta attraverso la luce le forme create dai bambini</a:t>
            </a:r>
          </a:p>
          <a:p>
            <a:pPr>
              <a:buNone/>
            </a:pPr>
            <a:r>
              <a:rPr lang="it-IT" sz="2000" dirty="0" smtClean="0"/>
              <a:t>                                                                                             Proiezione a parete di </a:t>
            </a:r>
          </a:p>
          <a:p>
            <a:pPr>
              <a:buNone/>
            </a:pPr>
            <a:r>
              <a:rPr lang="it-IT" sz="2000" dirty="0" smtClean="0"/>
              <a:t>                                                                                             forme geometriche inserite</a:t>
            </a:r>
          </a:p>
          <a:p>
            <a:pPr>
              <a:buNone/>
            </a:pPr>
            <a:r>
              <a:rPr lang="it-IT" sz="2000" dirty="0" smtClean="0"/>
              <a:t>                                                                                             nel </a:t>
            </a:r>
            <a:r>
              <a:rPr lang="it-IT" sz="2000" dirty="0" err="1" smtClean="0"/>
              <a:t>Kaleidorama</a:t>
            </a:r>
            <a:r>
              <a:rPr lang="it-IT" sz="2000" dirty="0" smtClean="0"/>
              <a:t>.</a:t>
            </a:r>
          </a:p>
          <a:p>
            <a:pPr>
              <a:buNone/>
            </a:pPr>
            <a:endParaRPr lang="it-IT" dirty="0"/>
          </a:p>
        </p:txBody>
      </p:sp>
      <p:pic>
        <p:nvPicPr>
          <p:cNvPr id="4" name="Immagine 3" descr="http://www.farbimpulse.de/typo3temp/pics/eb53603d1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3933056"/>
            <a:ext cx="285750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 descr="http://www.unaregina.com/content/images/thumbs/0010551_kaleidorama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779912" y="4365104"/>
            <a:ext cx="252028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3933056"/>
            <a:ext cx="3313566" cy="248517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786210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7030A0"/>
                </a:solidFill>
              </a:rPr>
              <a:t>PERCORSO IN VERTICALE DI MATEMATICA :</a:t>
            </a:r>
            <a:br>
              <a:rPr lang="it-IT" sz="3200" dirty="0" smtClean="0">
                <a:solidFill>
                  <a:srgbClr val="7030A0"/>
                </a:solidFill>
              </a:rPr>
            </a:br>
            <a:r>
              <a:rPr lang="it-IT" sz="3200" dirty="0" smtClean="0">
                <a:solidFill>
                  <a:srgbClr val="7030A0"/>
                </a:solidFill>
              </a:rPr>
              <a:t>LA LUCE ATTRAVERSO FORME SPECCHIANTI</a:t>
            </a:r>
            <a:endParaRPr lang="it-IT" sz="3200" dirty="0">
              <a:solidFill>
                <a:srgbClr val="7030A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770251"/>
            <a:ext cx="8712968" cy="508774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2000" dirty="0"/>
              <a:t>Costruzione di piccole forme geometriche da inserire nel </a:t>
            </a:r>
            <a:r>
              <a:rPr lang="it-IT" sz="2000" dirty="0" err="1"/>
              <a:t>Kaleidorama</a:t>
            </a:r>
            <a:r>
              <a:rPr lang="it-IT" sz="2000" dirty="0"/>
              <a:t> …Caleidoscopio che proietta attraverso la luce le forme create dai </a:t>
            </a:r>
            <a:r>
              <a:rPr lang="it-IT" sz="2000" dirty="0" smtClean="0"/>
              <a:t>bambini .</a:t>
            </a:r>
          </a:p>
          <a:p>
            <a:pPr>
              <a:buNone/>
            </a:pPr>
            <a:endParaRPr lang="it-IT" sz="2000" dirty="0"/>
          </a:p>
          <a:p>
            <a:pPr>
              <a:buNone/>
            </a:pPr>
            <a:r>
              <a:rPr lang="it-IT" dirty="0"/>
              <a:t>                                                                                            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855509"/>
            <a:ext cx="3635896" cy="272692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884033" y="3152970"/>
            <a:ext cx="412845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89723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064896" cy="1296144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7030A0"/>
                </a:solidFill>
              </a:rPr>
              <a:t>PERCORSO IN VERTICALE DI MATEMATICA :</a:t>
            </a:r>
            <a:br>
              <a:rPr lang="it-IT" sz="3200" dirty="0" smtClean="0">
                <a:solidFill>
                  <a:srgbClr val="7030A0"/>
                </a:solidFill>
              </a:rPr>
            </a:br>
            <a:r>
              <a:rPr lang="it-IT" sz="3200" dirty="0" smtClean="0">
                <a:solidFill>
                  <a:srgbClr val="7030A0"/>
                </a:solidFill>
              </a:rPr>
              <a:t>LA LUCE ATTRAVERSO FORME SPECCHIANTI</a:t>
            </a:r>
            <a:endParaRPr lang="it-IT" sz="3200" dirty="0">
              <a:solidFill>
                <a:srgbClr val="7030A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12776"/>
            <a:ext cx="8435280" cy="4713387"/>
          </a:xfrm>
        </p:spPr>
        <p:txBody>
          <a:bodyPr/>
          <a:lstStyle/>
          <a:p>
            <a:r>
              <a:rPr lang="it-IT" sz="2000" dirty="0"/>
              <a:t>Costruzione di piccole forme geometriche da inserire nel </a:t>
            </a:r>
            <a:r>
              <a:rPr lang="it-IT" sz="2000" dirty="0" err="1"/>
              <a:t>Kaleidorama</a:t>
            </a:r>
            <a:r>
              <a:rPr lang="it-IT" sz="2000" dirty="0"/>
              <a:t> …Caleidoscopio che proietta attraverso la luce le forme create dai bambini .</a:t>
            </a:r>
          </a:p>
          <a:p>
            <a:r>
              <a:rPr lang="it-IT" dirty="0" smtClean="0"/>
              <a:t>Prepariamo il </a:t>
            </a:r>
            <a:r>
              <a:rPr lang="it-IT" dirty="0" err="1" smtClean="0"/>
              <a:t>Kaleidorama</a:t>
            </a:r>
            <a:r>
              <a:rPr lang="it-IT" dirty="0" smtClean="0"/>
              <a:t> e …. Proiettiamo le nostre forme su muro ….. Vittoria : Ora le tocco!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068960"/>
            <a:ext cx="3707904" cy="278092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3100505"/>
            <a:ext cx="3563888" cy="26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5215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1426170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7030A0"/>
                </a:solidFill>
              </a:rPr>
              <a:t>PERCORSO IN VERICALE DI MATEMATICA :</a:t>
            </a:r>
            <a:br>
              <a:rPr lang="it-IT" sz="3200" dirty="0" smtClean="0">
                <a:solidFill>
                  <a:srgbClr val="7030A0"/>
                </a:solidFill>
              </a:rPr>
            </a:br>
            <a:r>
              <a:rPr lang="it-IT" sz="3200" dirty="0" smtClean="0">
                <a:solidFill>
                  <a:srgbClr val="7030A0"/>
                </a:solidFill>
              </a:rPr>
              <a:t>LA LUCE ATTRAVERSO FORME SPECCHIANTI </a:t>
            </a:r>
            <a:endParaRPr lang="it-IT" sz="3200" dirty="0">
              <a:solidFill>
                <a:srgbClr val="7030A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628800"/>
            <a:ext cx="8280920" cy="4968552"/>
          </a:xfrm>
        </p:spPr>
        <p:txBody>
          <a:bodyPr/>
          <a:lstStyle/>
          <a:p>
            <a:r>
              <a:rPr lang="it-IT" sz="2000" dirty="0"/>
              <a:t>Costruzione di piccole forme geometriche da inserire nel </a:t>
            </a:r>
            <a:r>
              <a:rPr lang="it-IT" sz="2000" dirty="0" err="1"/>
              <a:t>Kaleidorama</a:t>
            </a:r>
            <a:r>
              <a:rPr lang="it-IT" sz="2000" dirty="0"/>
              <a:t> …Caleidoscopio che proietta attraverso la luce le forme create dai bambini </a:t>
            </a:r>
          </a:p>
          <a:p>
            <a:r>
              <a:rPr lang="it-IT" dirty="0" smtClean="0"/>
              <a:t> Elena  : Mi piace colorare la mia pancia con forme di luce !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69985" y="3921482"/>
            <a:ext cx="2988977" cy="224173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972505" y="3927200"/>
            <a:ext cx="3034725" cy="227604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258777" y="3927201"/>
            <a:ext cx="3034725" cy="227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56063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786210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800080"/>
                </a:solidFill>
              </a:rPr>
              <a:t>PERCORSO IN VERTICALE </a:t>
            </a:r>
            <a:r>
              <a:rPr lang="it-IT" sz="3200" dirty="0" err="1" smtClean="0">
                <a:solidFill>
                  <a:srgbClr val="800080"/>
                </a:solidFill>
              </a:rPr>
              <a:t>DI</a:t>
            </a:r>
            <a:r>
              <a:rPr lang="it-IT" sz="3200" dirty="0" smtClean="0">
                <a:solidFill>
                  <a:srgbClr val="800080"/>
                </a:solidFill>
              </a:rPr>
              <a:t> MATEMATICA:</a:t>
            </a:r>
            <a:br>
              <a:rPr lang="it-IT" sz="3200" dirty="0" smtClean="0">
                <a:solidFill>
                  <a:srgbClr val="800080"/>
                </a:solidFill>
              </a:rPr>
            </a:br>
            <a:r>
              <a:rPr lang="it-IT" sz="3200" dirty="0" smtClean="0">
                <a:solidFill>
                  <a:srgbClr val="800080"/>
                </a:solidFill>
              </a:rPr>
              <a:t> LA LUCE ATTRAVERSO FORME SPECCHIANTI 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780928"/>
            <a:ext cx="8219256" cy="33452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2000" dirty="0" smtClean="0"/>
              <a:t>VERIFICA E VALUTAZIONE </a:t>
            </a:r>
          </a:p>
          <a:p>
            <a:pPr>
              <a:buNone/>
            </a:pPr>
            <a:r>
              <a:rPr lang="it-IT" sz="2000" dirty="0" err="1" smtClean="0"/>
              <a:t>*Attraverso</a:t>
            </a:r>
            <a:r>
              <a:rPr lang="it-IT" sz="2000" dirty="0" smtClean="0"/>
              <a:t> la costruzione dei caleidoscopi e </a:t>
            </a:r>
            <a:r>
              <a:rPr lang="it-IT" sz="2000" dirty="0" err="1" smtClean="0"/>
              <a:t>Kaleidorama</a:t>
            </a:r>
            <a:r>
              <a:rPr lang="it-IT" sz="2000" dirty="0" smtClean="0"/>
              <a:t> </a:t>
            </a:r>
          </a:p>
          <a:p>
            <a:pPr>
              <a:buNone/>
            </a:pPr>
            <a:r>
              <a:rPr lang="it-IT" sz="2000" dirty="0" err="1" smtClean="0"/>
              <a:t>*Cogliamo</a:t>
            </a:r>
            <a:r>
              <a:rPr lang="it-IT" sz="2000" dirty="0" smtClean="0"/>
              <a:t> somiglianze e differenze fra le varie figure </a:t>
            </a:r>
          </a:p>
          <a:p>
            <a:pPr>
              <a:buNone/>
            </a:pPr>
            <a:r>
              <a:rPr lang="it-IT" sz="2000" dirty="0" err="1" smtClean="0"/>
              <a:t>*Abilità</a:t>
            </a:r>
            <a:r>
              <a:rPr lang="it-IT" sz="2000" dirty="0" smtClean="0"/>
              <a:t> di tipo logico e di orientamento nel mondo dei simboli </a:t>
            </a:r>
            <a:endParaRPr lang="it-IT" sz="20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714202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800080"/>
                </a:solidFill>
              </a:rPr>
              <a:t>PERCORSO IN VERTICALE </a:t>
            </a:r>
            <a:r>
              <a:rPr lang="it-IT" sz="3200" dirty="0" err="1" smtClean="0">
                <a:solidFill>
                  <a:srgbClr val="800080"/>
                </a:solidFill>
              </a:rPr>
              <a:t>DI</a:t>
            </a:r>
            <a:r>
              <a:rPr lang="it-IT" sz="3200" dirty="0" smtClean="0">
                <a:solidFill>
                  <a:srgbClr val="800080"/>
                </a:solidFill>
              </a:rPr>
              <a:t> MATEMATICA: </a:t>
            </a:r>
            <a:br>
              <a:rPr lang="it-IT" sz="3200" dirty="0" smtClean="0">
                <a:solidFill>
                  <a:srgbClr val="800080"/>
                </a:solidFill>
              </a:rPr>
            </a:br>
            <a:r>
              <a:rPr lang="it-IT" sz="3200" dirty="0" smtClean="0">
                <a:solidFill>
                  <a:srgbClr val="800080"/>
                </a:solidFill>
              </a:rPr>
              <a:t>LA LUCE ATTRAVERSO FORME SPECCHIANTI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564904"/>
            <a:ext cx="8363272" cy="3561259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it-IT" sz="3300" dirty="0" smtClean="0"/>
              <a:t>CURIOSITA’</a:t>
            </a:r>
          </a:p>
          <a:p>
            <a:pPr>
              <a:buNone/>
            </a:pPr>
            <a:r>
              <a:rPr lang="it-IT" sz="2000" dirty="0" smtClean="0"/>
              <a:t>La storia del </a:t>
            </a:r>
            <a:r>
              <a:rPr lang="it-IT" sz="2000" dirty="0" err="1" smtClean="0"/>
              <a:t>Tangram</a:t>
            </a:r>
            <a:endParaRPr lang="it-IT" sz="2000" dirty="0" smtClean="0"/>
          </a:p>
          <a:p>
            <a:r>
              <a:rPr lang="it-IT" sz="2000" dirty="0" smtClean="0"/>
              <a:t>Il </a:t>
            </a:r>
            <a:r>
              <a:rPr lang="it-IT" sz="2000" dirty="0" err="1" smtClean="0"/>
              <a:t>Tangram</a:t>
            </a:r>
            <a:r>
              <a:rPr lang="it-IT" sz="2000" dirty="0" smtClean="0"/>
              <a:t> è un gioco millenario, che ci perviene dall’antica Cina ed è ottenuto scomponendo un quadrato in sette parti dette </a:t>
            </a:r>
            <a:r>
              <a:rPr lang="it-IT" sz="2000" dirty="0" err="1" smtClean="0"/>
              <a:t>tan</a:t>
            </a:r>
            <a:r>
              <a:rPr lang="it-IT" sz="2000" dirty="0" smtClean="0"/>
              <a:t>: un quadrato, un romboide, e cinque triangoli rettangoli isosceli, di cui due grandi, uno medio e due piccoli .</a:t>
            </a:r>
          </a:p>
          <a:p>
            <a:r>
              <a:rPr lang="it-IT" sz="2000" dirty="0" smtClean="0"/>
              <a:t>Le regole tradizionali del gioco sono semplici: si tratta di disporre sul piano, evitando sovrapposizioni, tutti i sette </a:t>
            </a:r>
            <a:r>
              <a:rPr lang="it-IT" sz="2000" dirty="0" err="1" smtClean="0"/>
              <a:t>tan</a:t>
            </a:r>
            <a:r>
              <a:rPr lang="it-IT" sz="2000" dirty="0" smtClean="0"/>
              <a:t> in modo da formare figure che riproducano, rispettando le proporzioni, quelle riportate in formato ridotto sui libretti che accompagnano il gioco.</a:t>
            </a:r>
          </a:p>
          <a:p>
            <a:r>
              <a:rPr lang="it-IT" sz="2000" dirty="0" smtClean="0"/>
              <a:t>Giocare con il </a:t>
            </a:r>
            <a:r>
              <a:rPr lang="it-IT" sz="2000" dirty="0" err="1" smtClean="0"/>
              <a:t>tangram</a:t>
            </a:r>
            <a:r>
              <a:rPr lang="it-IT" sz="2000" dirty="0" smtClean="0"/>
              <a:t> può sembrare facile, troppo facile, soprattutto quando lo si vede già assemblato sotto forma di quadrato: normalmente però un principiante trova già difficoltà a comporre il quadrato, una volta tolti i pezzi dalla scatola.</a:t>
            </a:r>
            <a:br>
              <a:rPr lang="it-IT" sz="2000" dirty="0" smtClean="0"/>
            </a:br>
            <a:r>
              <a:rPr lang="it-IT" sz="2000" dirty="0" smtClean="0"/>
              <a:t>Il </a:t>
            </a:r>
            <a:r>
              <a:rPr lang="it-IT" sz="2000" dirty="0" err="1" smtClean="0"/>
              <a:t>tangram</a:t>
            </a:r>
            <a:r>
              <a:rPr lang="it-IT" sz="2000" dirty="0" smtClean="0"/>
              <a:t> però non è un rompicapo come tanti altri.</a:t>
            </a:r>
          </a:p>
          <a:p>
            <a:r>
              <a:rPr lang="it-IT" sz="2000" dirty="0" smtClean="0"/>
              <a:t>Il </a:t>
            </a:r>
            <a:r>
              <a:rPr lang="it-IT" sz="2000" dirty="0" err="1" smtClean="0"/>
              <a:t>Tangram</a:t>
            </a:r>
            <a:r>
              <a:rPr lang="it-IT" sz="2000" dirty="0" smtClean="0"/>
              <a:t> è un antichissimo gioco cinese che all'inizio era conosciuto con lo strano nome "</a:t>
            </a:r>
            <a:r>
              <a:rPr lang="it-IT" sz="2000" dirty="0" err="1" smtClean="0"/>
              <a:t>Tch</a:t>
            </a:r>
            <a:r>
              <a:rPr lang="it-IT" sz="2000" dirty="0" smtClean="0"/>
              <a:t>'</a:t>
            </a:r>
            <a:r>
              <a:rPr lang="it-IT" sz="2000" dirty="0" err="1" smtClean="0"/>
              <a:t>iao</a:t>
            </a:r>
            <a:r>
              <a:rPr lang="it-IT" sz="2000" dirty="0" smtClean="0"/>
              <a:t> pan" e risale al 740-730 a.C. nel 1796 furono pubblicate le prime opere che conosciamo sul </a:t>
            </a:r>
            <a:r>
              <a:rPr lang="it-IT" sz="2000" dirty="0" err="1" smtClean="0"/>
              <a:t>Tangram</a:t>
            </a:r>
            <a:r>
              <a:rPr lang="it-IT" sz="2000" dirty="0" smtClean="0"/>
              <a:t>. La "Tavoletta della verità", come venne anche chiamato questo gioco, in Cina divenne persino oggetto di culto.</a:t>
            </a:r>
          </a:p>
          <a:p>
            <a:r>
              <a:rPr lang="it-IT" sz="2000" dirty="0" smtClean="0"/>
              <a:t>In Europa la prima pubblicazione ebbe luogo nel 1805 e si diffuse rapidamente in Europa e in America.Le prime copie dell'edizione originale, proveniente dall'Estremo Oriente, erano conosciute come "Puzzle cinesi".</a:t>
            </a:r>
          </a:p>
          <a:p>
            <a:r>
              <a:rPr lang="it-IT" sz="2000" dirty="0" smtClean="0"/>
              <a:t>Fu utilizzato tra l'altro per comprendere la matematica e la geometria</a:t>
            </a:r>
          </a:p>
          <a:p>
            <a:r>
              <a:rPr lang="it-IT" sz="2000" dirty="0" smtClean="0"/>
              <a:t>Napoleone Bonaparte divenne un appassionato giocatore di </a:t>
            </a:r>
            <a:r>
              <a:rPr lang="it-IT" sz="2000" dirty="0" err="1" smtClean="0"/>
              <a:t>Tangram</a:t>
            </a:r>
            <a:r>
              <a:rPr lang="it-IT" sz="2000" dirty="0" smtClean="0"/>
              <a:t> durante il suo esilio nell'isoletta di Sant'Elena.</a:t>
            </a:r>
          </a:p>
          <a:p>
            <a:r>
              <a:rPr lang="it-IT" sz="2000" dirty="0" smtClean="0"/>
              <a:t> </a:t>
            </a:r>
          </a:p>
          <a:p>
            <a:r>
              <a:rPr lang="it-IT" sz="2000" dirty="0" smtClean="0"/>
              <a:t>“Questo gioco è molto antico: risale a ben 3000 anni fa!</a:t>
            </a:r>
          </a:p>
          <a:p>
            <a:r>
              <a:rPr lang="it-IT" sz="2000" dirty="0" smtClean="0"/>
              <a:t>In Cina c’era un imprenditore che, per scegliere i suoi ministri, aveva un sistema molto particolare ed anche un po’ malvagio.</a:t>
            </a:r>
          </a:p>
          <a:p>
            <a:r>
              <a:rPr lang="it-IT" sz="2000" dirty="0" smtClean="0"/>
              <a:t>Pretendeva dai concorrenti la risoluzione di un gioco di intelligenza e di abilità, chiamato TANGRAM.</a:t>
            </a:r>
          </a:p>
          <a:p>
            <a:pPr>
              <a:buNone/>
            </a:pPr>
            <a:endParaRPr lang="it-IT" sz="20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714202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800080"/>
                </a:solidFill>
              </a:rPr>
              <a:t>PERCORSO IN VERTICALE </a:t>
            </a:r>
            <a:r>
              <a:rPr lang="it-IT" sz="3200" dirty="0" err="1" smtClean="0">
                <a:solidFill>
                  <a:srgbClr val="800080"/>
                </a:solidFill>
              </a:rPr>
              <a:t>DI</a:t>
            </a:r>
            <a:r>
              <a:rPr lang="it-IT" sz="3200" dirty="0" smtClean="0">
                <a:solidFill>
                  <a:srgbClr val="800080"/>
                </a:solidFill>
              </a:rPr>
              <a:t> MATEMATICA: </a:t>
            </a:r>
            <a:br>
              <a:rPr lang="it-IT" sz="3200" dirty="0" smtClean="0">
                <a:solidFill>
                  <a:srgbClr val="800080"/>
                </a:solidFill>
              </a:rPr>
            </a:br>
            <a:r>
              <a:rPr lang="it-IT" sz="3200" dirty="0" smtClean="0">
                <a:solidFill>
                  <a:srgbClr val="800080"/>
                </a:solidFill>
              </a:rPr>
              <a:t>LA LUCE ATTRAVERSO FORME SPECCHIANTI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348880"/>
            <a:ext cx="8219256" cy="3777283"/>
          </a:xfrm>
        </p:spPr>
        <p:txBody>
          <a:bodyPr>
            <a:normAutofit fontScale="25000" lnSpcReduction="20000"/>
          </a:bodyPr>
          <a:lstStyle/>
          <a:p>
            <a:r>
              <a:rPr lang="it-IT" sz="5500" dirty="0" smtClean="0"/>
              <a:t>Caleidoscopio</a:t>
            </a:r>
          </a:p>
          <a:p>
            <a:r>
              <a:rPr lang="it-IT" sz="5500" dirty="0" smtClean="0"/>
              <a:t>Disfare e mutare forme</a:t>
            </a:r>
          </a:p>
          <a:p>
            <a:r>
              <a:rPr lang="it-IT" dirty="0" smtClean="0"/>
              <a:t> </a:t>
            </a:r>
          </a:p>
          <a:p>
            <a:r>
              <a:rPr lang="it-IT" dirty="0" smtClean="0"/>
              <a:t> </a:t>
            </a:r>
          </a:p>
          <a:p>
            <a:r>
              <a:rPr lang="it-IT" dirty="0" smtClean="0"/>
              <a:t> </a:t>
            </a:r>
          </a:p>
          <a:p>
            <a:r>
              <a:rPr lang="it-IT" dirty="0" smtClean="0"/>
              <a:t>Il Caleidoscopio è un giocattolo che nasce con</a:t>
            </a:r>
          </a:p>
          <a:p>
            <a:r>
              <a:rPr lang="it-IT" dirty="0" smtClean="0"/>
              <a:t>ambizioni scientifiche. Il suo inventore è uno scienziato</a:t>
            </a:r>
          </a:p>
          <a:p>
            <a:r>
              <a:rPr lang="it-IT" dirty="0" smtClean="0"/>
              <a:t>molto noto al suo tempo che lo ideò come vera</a:t>
            </a:r>
          </a:p>
          <a:p>
            <a:r>
              <a:rPr lang="it-IT" dirty="0" smtClean="0"/>
              <a:t>e propria macchina ottica con lo scopo</a:t>
            </a:r>
          </a:p>
          <a:p>
            <a:r>
              <a:rPr lang="it-IT" dirty="0" smtClean="0"/>
              <a:t>di stupire e con applicazioni possibili in campo artistico.</a:t>
            </a:r>
          </a:p>
          <a:p>
            <a:r>
              <a:rPr lang="it-IT" dirty="0" smtClean="0"/>
              <a:t>Questo congegno, che funziona grazie al potere</a:t>
            </a:r>
          </a:p>
          <a:p>
            <a:r>
              <a:rPr lang="it-IT" dirty="0" smtClean="0"/>
              <a:t>riflettente degli specchi e alla qualità della luce,</a:t>
            </a:r>
          </a:p>
          <a:p>
            <a:r>
              <a:rPr lang="it-IT" dirty="0" smtClean="0"/>
              <a:t>all’epoca in cui venne creato, fu snobbato da molte</a:t>
            </a:r>
          </a:p>
          <a:p>
            <a:r>
              <a:rPr lang="it-IT" dirty="0" smtClean="0"/>
              <a:t>persone come una bizzarra curiosità da salotto.</a:t>
            </a:r>
          </a:p>
          <a:p>
            <a:r>
              <a:rPr lang="it-IT" dirty="0" smtClean="0"/>
              <a:t>Sembrò privo di senso.</a:t>
            </a:r>
          </a:p>
          <a:p>
            <a:r>
              <a:rPr lang="it-IT" dirty="0" smtClean="0"/>
              <a:t>Il caleidoscopio oggi è un giocattolo dei più belli.</a:t>
            </a:r>
          </a:p>
          <a:p>
            <a:r>
              <a:rPr lang="it-IT" dirty="0" smtClean="0"/>
              <a:t>Mantiene il mistero di un meccanismo nascosto, eppure</a:t>
            </a:r>
          </a:p>
          <a:p>
            <a:r>
              <a:rPr lang="it-IT" dirty="0" smtClean="0"/>
              <a:t>al tempo stesso si può associare a uno degli svaghi</a:t>
            </a:r>
          </a:p>
          <a:p>
            <a:r>
              <a:rPr lang="it-IT" dirty="0" smtClean="0"/>
              <a:t>più elementari col quale l’uomo, in ogni epoca, si è</a:t>
            </a:r>
          </a:p>
          <a:p>
            <a:r>
              <a:rPr lang="it-IT" dirty="0" smtClean="0"/>
              <a:t>intrattenuto: stare stesi su un prato a osservare</a:t>
            </a:r>
          </a:p>
          <a:p>
            <a:r>
              <a:rPr lang="it-IT" dirty="0" smtClean="0"/>
              <a:t>le nuvole che passano, a incantarsi di fronte</a:t>
            </a:r>
          </a:p>
          <a:p>
            <a:r>
              <a:rPr lang="it-IT" dirty="0" smtClean="0"/>
              <a:t>alle forme che mutano, che si disfano e si ricreano</a:t>
            </a:r>
          </a:p>
          <a:p>
            <a:r>
              <a:rPr lang="it-IT" dirty="0" smtClean="0"/>
              <a:t>con nuove sembianze.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786210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800080"/>
                </a:solidFill>
              </a:rPr>
              <a:t>PERCORSO IN VERTICALE </a:t>
            </a:r>
            <a:r>
              <a:rPr lang="it-IT" sz="3200" dirty="0" err="1" smtClean="0">
                <a:solidFill>
                  <a:srgbClr val="800080"/>
                </a:solidFill>
              </a:rPr>
              <a:t>DI</a:t>
            </a:r>
            <a:r>
              <a:rPr lang="it-IT" sz="3200" dirty="0" smtClean="0">
                <a:solidFill>
                  <a:srgbClr val="800080"/>
                </a:solidFill>
              </a:rPr>
              <a:t> MATEMATICA: </a:t>
            </a:r>
            <a:br>
              <a:rPr lang="it-IT" sz="3200" dirty="0" smtClean="0">
                <a:solidFill>
                  <a:srgbClr val="800080"/>
                </a:solidFill>
              </a:rPr>
            </a:br>
            <a:r>
              <a:rPr lang="it-IT" sz="3200" dirty="0" smtClean="0">
                <a:solidFill>
                  <a:srgbClr val="800080"/>
                </a:solidFill>
              </a:rPr>
              <a:t>LA LUCE ATTRAVERSO FORME SPECCHIANTI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420888"/>
            <a:ext cx="8219256" cy="3705275"/>
          </a:xfrm>
        </p:spPr>
        <p:txBody>
          <a:bodyPr>
            <a:normAutofit fontScale="32500" lnSpcReduction="20000"/>
          </a:bodyPr>
          <a:lstStyle/>
          <a:p>
            <a:r>
              <a:rPr lang="it-IT" sz="4900" dirty="0" smtClean="0"/>
              <a:t>Vedere forme belle</a:t>
            </a:r>
          </a:p>
          <a:p>
            <a:r>
              <a:rPr lang="it-IT" dirty="0" smtClean="0"/>
              <a:t> </a:t>
            </a:r>
          </a:p>
          <a:p>
            <a:r>
              <a:rPr lang="it-IT" dirty="0" smtClean="0"/>
              <a:t>La stravagante macchina ottica era stata ideata mentre lo scienziato conduceva</a:t>
            </a:r>
          </a:p>
          <a:p>
            <a:r>
              <a:rPr lang="it-IT" dirty="0" smtClean="0"/>
              <a:t>esperimenti sulla polarizzazione della luce e fu brevettata nel 1817. Sir </a:t>
            </a:r>
            <a:r>
              <a:rPr lang="it-IT" dirty="0" err="1" smtClean="0"/>
              <a:t>Brewster</a:t>
            </a:r>
            <a:endParaRPr lang="it-IT" dirty="0" smtClean="0"/>
          </a:p>
          <a:p>
            <a:r>
              <a:rPr lang="it-IT" dirty="0" smtClean="0"/>
              <a:t>la registrò con un nome preso, pomposamente, dal greco. Caleidoscopio</a:t>
            </a:r>
          </a:p>
          <a:p>
            <a:r>
              <a:rPr lang="it-IT" dirty="0" smtClean="0"/>
              <a:t>significa alla lettera </a:t>
            </a:r>
            <a:r>
              <a:rPr lang="it-IT" i="1" dirty="0" smtClean="0"/>
              <a:t>oggetto che permette di vedere forme belle</a:t>
            </a:r>
            <a:r>
              <a:rPr lang="it-IT" dirty="0" smtClean="0"/>
              <a:t>. Ma contrariamente</a:t>
            </a:r>
          </a:p>
          <a:p>
            <a:r>
              <a:rPr lang="it-IT" dirty="0" smtClean="0"/>
              <a:t>al nome, lo scienziato scozzese non pensava a un utilizzo prettamente</a:t>
            </a:r>
          </a:p>
          <a:p>
            <a:r>
              <a:rPr lang="it-IT" dirty="0" smtClean="0"/>
              <a:t>ludico, da balocco, dello strumento. Bensì, da ottimista scienziato vittoriano,</a:t>
            </a:r>
          </a:p>
          <a:p>
            <a:r>
              <a:rPr lang="it-IT" dirty="0" smtClean="0"/>
              <a:t>inteso a proporre all’umanità scoperte utili al miglioramento della vita</a:t>
            </a:r>
          </a:p>
          <a:p>
            <a:r>
              <a:rPr lang="it-IT" dirty="0" smtClean="0"/>
              <a:t>di tutti i giorni, registrò il caleidoscopio come “macchina capace di produrre</a:t>
            </a:r>
          </a:p>
          <a:p>
            <a:r>
              <a:rPr lang="it-IT" dirty="0" smtClean="0"/>
              <a:t>arte in modo automatico”.</a:t>
            </a:r>
          </a:p>
          <a:p>
            <a:r>
              <a:rPr lang="it-IT" dirty="0" smtClean="0"/>
              <a:t>Pensò cioè che le immagini prodotte dalle simmetrie specchianti potessero essere</a:t>
            </a:r>
          </a:p>
          <a:p>
            <a:r>
              <a:rPr lang="it-IT" dirty="0" smtClean="0"/>
              <a:t>copiate e riprodotte per scopi decorativi in diversi campi industriali.</a:t>
            </a:r>
          </a:p>
          <a:p>
            <a:r>
              <a:rPr lang="it-IT" dirty="0" smtClean="0"/>
              <a:t>Il caleidoscopio non diventerà ciò che </a:t>
            </a:r>
            <a:r>
              <a:rPr lang="it-IT" dirty="0" err="1" smtClean="0"/>
              <a:t>Brewster</a:t>
            </a:r>
            <a:r>
              <a:rPr lang="it-IT" dirty="0" smtClean="0"/>
              <a:t> immaginava (e ovviamente</a:t>
            </a:r>
          </a:p>
          <a:p>
            <a:r>
              <a:rPr lang="it-IT" dirty="0" smtClean="0"/>
              <a:t>non ebbe nemmeno un successo di tipo commerciale), cioè una macchina</a:t>
            </a:r>
          </a:p>
          <a:p>
            <a:r>
              <a:rPr lang="it-IT" dirty="0" smtClean="0"/>
              <a:t>capace di produrre facilmente immagini artistiche. Del resto il gusto artistico</a:t>
            </a:r>
          </a:p>
          <a:p>
            <a:r>
              <a:rPr lang="it-IT" dirty="0" smtClean="0"/>
              <a:t>della sua epoca era molto lontano da una idea del genere, che a noi ricorda</a:t>
            </a:r>
          </a:p>
          <a:p>
            <a:r>
              <a:rPr lang="it-IT" dirty="0" smtClean="0"/>
              <a:t>di più la contemporaneità con l’arte pop.</a:t>
            </a:r>
          </a:p>
          <a:p>
            <a:r>
              <a:rPr lang="it-IT" dirty="0" smtClean="0"/>
              <a:t>Tuttavia, questo giocattolo, nel corso del Novecento verrà rivalutato e fatto</a:t>
            </a:r>
          </a:p>
          <a:p>
            <a:r>
              <a:rPr lang="it-IT" dirty="0" smtClean="0"/>
              <a:t>oggetto di attenzione di pensatori come </a:t>
            </a:r>
            <a:r>
              <a:rPr lang="it-IT" dirty="0" err="1" smtClean="0"/>
              <a:t>Levi-Strauss</a:t>
            </a:r>
            <a:r>
              <a:rPr lang="it-IT" dirty="0" smtClean="0"/>
              <a:t> e da studiosi dell’arte</a:t>
            </a:r>
          </a:p>
          <a:p>
            <a:r>
              <a:rPr lang="it-IT" dirty="0" smtClean="0"/>
              <a:t>come Ernst </a:t>
            </a:r>
            <a:r>
              <a:rPr lang="it-IT" dirty="0" err="1" smtClean="0"/>
              <a:t>Gombrich</a:t>
            </a:r>
            <a:r>
              <a:rPr lang="it-IT" dirty="0" smtClean="0"/>
              <a:t>.</a:t>
            </a:r>
          </a:p>
          <a:p>
            <a:endParaRPr lang="it-IT" dirty="0"/>
          </a:p>
        </p:txBody>
      </p:sp>
      <p:pic>
        <p:nvPicPr>
          <p:cNvPr id="4" name="Immagin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2708920"/>
            <a:ext cx="1540321" cy="15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208241">
            <a:off x="5580112" y="4581128"/>
            <a:ext cx="1512168" cy="117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3789040"/>
            <a:ext cx="1302075" cy="1145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930226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800080"/>
                </a:solidFill>
              </a:rPr>
              <a:t>PERCORSO IN VERTICALE </a:t>
            </a:r>
            <a:r>
              <a:rPr lang="it-IT" sz="3200" dirty="0" err="1" smtClean="0">
                <a:solidFill>
                  <a:srgbClr val="800080"/>
                </a:solidFill>
              </a:rPr>
              <a:t>DI</a:t>
            </a:r>
            <a:r>
              <a:rPr lang="it-IT" sz="3200" dirty="0" smtClean="0">
                <a:solidFill>
                  <a:srgbClr val="800080"/>
                </a:solidFill>
              </a:rPr>
              <a:t> MATEMATICA: </a:t>
            </a:r>
            <a:br>
              <a:rPr lang="it-IT" sz="3200" dirty="0" smtClean="0">
                <a:solidFill>
                  <a:srgbClr val="800080"/>
                </a:solidFill>
              </a:rPr>
            </a:br>
            <a:r>
              <a:rPr lang="it-IT" sz="3200" dirty="0" smtClean="0">
                <a:solidFill>
                  <a:srgbClr val="800080"/>
                </a:solidFill>
              </a:rPr>
              <a:t>LA LUCE ATTRAVERSO FORME SPECCHIANTI 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4525963"/>
          </a:xfrm>
        </p:spPr>
        <p:txBody>
          <a:bodyPr>
            <a:normAutofit/>
          </a:bodyPr>
          <a:lstStyle/>
          <a:p>
            <a:pPr fontAlgn="base" hangingPunct="0"/>
            <a:endParaRPr lang="it-IT" b="1" dirty="0"/>
          </a:p>
          <a:p>
            <a:pPr fontAlgn="base" hangingPunct="0"/>
            <a:endParaRPr lang="en-US" dirty="0"/>
          </a:p>
          <a:p>
            <a:pPr>
              <a:buNone/>
            </a:pPr>
            <a:endParaRPr lang="it-IT" dirty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611560" y="2636912"/>
          <a:ext cx="7488832" cy="3744416"/>
        </p:xfrm>
        <a:graphic>
          <a:graphicData uri="http://schemas.openxmlformats.org/drawingml/2006/table">
            <a:tbl>
              <a:tblPr/>
              <a:tblGrid>
                <a:gridCol w="7488832"/>
              </a:tblGrid>
              <a:tr h="374441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MS Gothic" charset="-128"/>
                        </a:rPr>
                        <a:t>Traguardi di competenza al termine della scuola dell'Infanzia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8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MS Gothic" charset="-128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8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MS Gothic" charset="-128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MS Gothic" charset="-128"/>
                        </a:rPr>
                        <a:t>*Il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MS Gothic" charset="-128"/>
                        </a:rPr>
                        <a:t> bambino raggruppa e ordina oggetti e materiali secondo diversi criteri.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8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MS Gothic" charset="-128"/>
                        </a:rPr>
                        <a:t>   Confronta e valuta quantità dimostra prime abilità di tipo logico .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8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Char char="•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MS Gothic" charset="-128"/>
                        </a:rPr>
                        <a:t>Inizia a interiorizzare le coordinate spazio temporali e ad orientarsi nel mondo dei simboli .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8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Char char="•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MS Gothic" charset="-128"/>
                        </a:rPr>
                        <a:t>Sa utilizzare le conoscenze e il nome delle figure geometriche piane più semplici .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MS Gothic" charset="-128"/>
                      </a:endParaRPr>
                    </a:p>
                  </a:txBody>
                  <a:tcPr marT="36288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714202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800080"/>
                </a:solidFill>
              </a:rPr>
              <a:t>PERCORSO IN VERTICALE </a:t>
            </a:r>
            <a:r>
              <a:rPr lang="it-IT" sz="3200" dirty="0" err="1" smtClean="0">
                <a:solidFill>
                  <a:srgbClr val="800080"/>
                </a:solidFill>
              </a:rPr>
              <a:t>DI</a:t>
            </a:r>
            <a:r>
              <a:rPr lang="it-IT" sz="3200" dirty="0" smtClean="0">
                <a:solidFill>
                  <a:srgbClr val="800080"/>
                </a:solidFill>
              </a:rPr>
              <a:t> MATEMATICA: </a:t>
            </a:r>
            <a:br>
              <a:rPr lang="it-IT" sz="3200" dirty="0" smtClean="0">
                <a:solidFill>
                  <a:srgbClr val="800080"/>
                </a:solidFill>
              </a:rPr>
            </a:br>
            <a:r>
              <a:rPr lang="it-IT" sz="3200" dirty="0" smtClean="0">
                <a:solidFill>
                  <a:srgbClr val="800080"/>
                </a:solidFill>
              </a:rPr>
              <a:t>LA LUCE ATTRAVERSO FORME SPECCHIANTI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564904"/>
            <a:ext cx="8363272" cy="3561259"/>
          </a:xfrm>
        </p:spPr>
        <p:txBody>
          <a:bodyPr>
            <a:normAutofit fontScale="25000" lnSpcReduction="20000"/>
          </a:bodyPr>
          <a:lstStyle/>
          <a:p>
            <a:r>
              <a:rPr lang="it-IT" dirty="0" smtClean="0"/>
              <a:t> </a:t>
            </a:r>
            <a:r>
              <a:rPr lang="it-IT" sz="8000" dirty="0" smtClean="0"/>
              <a:t> Simmetrie specchianti</a:t>
            </a:r>
          </a:p>
          <a:p>
            <a:endParaRPr lang="it-IT" dirty="0" smtClean="0"/>
          </a:p>
          <a:p>
            <a:r>
              <a:rPr lang="it-IT" dirty="0" smtClean="0"/>
              <a:t>Si può dire che il senso della simmetria ci circonda, se con questo termine</a:t>
            </a:r>
          </a:p>
          <a:p>
            <a:r>
              <a:rPr lang="it-IT" dirty="0" smtClean="0"/>
              <a:t>intendiamo riferirci a qualcosa che ha a che vedere con la successione, il</a:t>
            </a:r>
          </a:p>
          <a:p>
            <a:r>
              <a:rPr lang="it-IT" dirty="0" smtClean="0"/>
              <a:t>ritmo, di uno o più elementi che si ripetono.</a:t>
            </a:r>
          </a:p>
          <a:p>
            <a:r>
              <a:rPr lang="it-IT" dirty="0" smtClean="0"/>
              <a:t>Eppure dare una definizione di simmetria non è semplice. Tutte le figure che</a:t>
            </a:r>
          </a:p>
          <a:p>
            <a:r>
              <a:rPr lang="it-IT" dirty="0" smtClean="0"/>
              <a:t>percepiamo come simmetriche hanno una caratteristica in comune: consistono</a:t>
            </a:r>
          </a:p>
          <a:p>
            <a:r>
              <a:rPr lang="it-IT" dirty="0" smtClean="0"/>
              <a:t>nella ripetizione di un “modulo” secondo certe regole di ordine.</a:t>
            </a:r>
          </a:p>
          <a:p>
            <a:r>
              <a:rPr lang="it-IT" dirty="0" smtClean="0"/>
              <a:t>La simmetria in generale è qualcosa che il nostro occhio percepisce come</a:t>
            </a:r>
          </a:p>
          <a:p>
            <a:r>
              <a:rPr lang="it-IT" dirty="0" smtClean="0"/>
              <a:t>piacevole. Piacere visivo nel caso delle immagini, ma anche uditivo, nel caso</a:t>
            </a:r>
          </a:p>
          <a:p>
            <a:r>
              <a:rPr lang="it-IT" dirty="0" smtClean="0"/>
              <a:t>della musica con la ripetizione, ad esempio, di una frase musicale.</a:t>
            </a:r>
          </a:p>
          <a:p>
            <a:r>
              <a:rPr lang="it-IT" dirty="0" smtClean="0"/>
              <a:t>Un modo suggestivo di creare simmetrie si ottiene con l’utilizzo degli specchi.</a:t>
            </a:r>
          </a:p>
          <a:p>
            <a:r>
              <a:rPr lang="it-IT" dirty="0" smtClean="0"/>
              <a:t>Se ci poniamo tra due specchi paralleli vedremo la nostra immagine replicata</a:t>
            </a:r>
          </a:p>
          <a:p>
            <a:r>
              <a:rPr lang="it-IT" dirty="0" smtClean="0"/>
              <a:t>potenzialmente all’infinito (fino a che le ultime immagini della serie sfumano</a:t>
            </a:r>
          </a:p>
          <a:p>
            <a:r>
              <a:rPr lang="it-IT" dirty="0" smtClean="0"/>
              <a:t>nell’oscurità). Se invece i due specchi sono incidenti, il numero delle immagini</a:t>
            </a:r>
          </a:p>
          <a:p>
            <a:r>
              <a:rPr lang="it-IT" dirty="0" smtClean="0"/>
              <a:t>riflesse è determinato dall’angolo che essi formano.</a:t>
            </a:r>
          </a:p>
          <a:p>
            <a:r>
              <a:rPr lang="it-IT" dirty="0" smtClean="0"/>
              <a:t>Se poniamo un oggetto davanti a due specchi formanti un angolo di 60° vedremo</a:t>
            </a:r>
          </a:p>
          <a:p>
            <a:r>
              <a:rPr lang="it-IT" dirty="0" smtClean="0"/>
              <a:t>6 copie dell’oggetto. Con un angolo di 45° appariranno 8 ripetizioni.</a:t>
            </a:r>
          </a:p>
          <a:p>
            <a:r>
              <a:rPr lang="it-IT" dirty="0" smtClean="0"/>
              <a:t>Così, unendo due specchi rettangolari uguali sul retro con del semplice</a:t>
            </a:r>
          </a:p>
          <a:p>
            <a:r>
              <a:rPr lang="it-IT" dirty="0" smtClean="0"/>
              <a:t>nastro adesivo, in modo da poter variare, muovendoli, l’angolo formato</a:t>
            </a:r>
          </a:p>
          <a:p>
            <a:r>
              <a:rPr lang="it-IT" dirty="0" smtClean="0"/>
              <a:t>dal loro lato di contatto, otteniamo la prima </a:t>
            </a:r>
            <a:r>
              <a:rPr lang="it-IT" b="1" dirty="0" smtClean="0"/>
              <a:t>macchina ottica </a:t>
            </a:r>
            <a:r>
              <a:rPr lang="it-IT" dirty="0" smtClean="0"/>
              <a:t>semplice, capace</a:t>
            </a:r>
          </a:p>
          <a:p>
            <a:r>
              <a:rPr lang="it-IT" dirty="0" smtClean="0"/>
              <a:t>di fornirci immagini sorprendenti, e cioè una prima versione elementare</a:t>
            </a:r>
          </a:p>
          <a:p>
            <a:r>
              <a:rPr lang="it-IT" dirty="0" smtClean="0"/>
              <a:t>di </a:t>
            </a:r>
            <a:r>
              <a:rPr lang="it-IT" b="1" dirty="0" smtClean="0"/>
              <a:t>caleidoscopio</a:t>
            </a:r>
            <a:r>
              <a:rPr lang="it-IT" dirty="0" smtClean="0"/>
              <a:t>.</a:t>
            </a:r>
          </a:p>
          <a:p>
            <a:endParaRPr lang="it-IT" dirty="0"/>
          </a:p>
        </p:txBody>
      </p:sp>
      <p:pic>
        <p:nvPicPr>
          <p:cNvPr id="4" name="Immagin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564904"/>
            <a:ext cx="1255787" cy="628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564904"/>
            <a:ext cx="1296144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501008"/>
            <a:ext cx="1224136" cy="53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9" y="4149080"/>
            <a:ext cx="1296144" cy="68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63272" cy="1930226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800080"/>
                </a:solidFill>
              </a:rPr>
              <a:t>PERCORSO IN VERTICALE </a:t>
            </a:r>
            <a:r>
              <a:rPr lang="it-IT" sz="3200" dirty="0" err="1" smtClean="0">
                <a:solidFill>
                  <a:srgbClr val="800080"/>
                </a:solidFill>
              </a:rPr>
              <a:t>DI</a:t>
            </a:r>
            <a:r>
              <a:rPr lang="it-IT" sz="3200" dirty="0" smtClean="0">
                <a:solidFill>
                  <a:srgbClr val="800080"/>
                </a:solidFill>
              </a:rPr>
              <a:t> MATEMATICA:</a:t>
            </a:r>
            <a:br>
              <a:rPr lang="it-IT" sz="3200" dirty="0" smtClean="0">
                <a:solidFill>
                  <a:srgbClr val="800080"/>
                </a:solidFill>
              </a:rPr>
            </a:br>
            <a:r>
              <a:rPr lang="it-IT" sz="3200" dirty="0" smtClean="0">
                <a:solidFill>
                  <a:srgbClr val="800080"/>
                </a:solidFill>
              </a:rPr>
              <a:t> LA LUCE ATTRAVERSO FORME SPECCHIANTI 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276872"/>
            <a:ext cx="8363272" cy="3849291"/>
          </a:xfrm>
        </p:spPr>
        <p:txBody>
          <a:bodyPr/>
          <a:lstStyle/>
          <a:p>
            <a:r>
              <a:rPr lang="it-IT" dirty="0" smtClean="0"/>
              <a:t>Il caleidoscopio classico</a:t>
            </a:r>
          </a:p>
          <a:p>
            <a:r>
              <a:rPr lang="it-IT" sz="1100" dirty="0" smtClean="0"/>
              <a:t>Disco con foro di legno o cartone                   tubi in cartone o plexiglass x lenti          </a:t>
            </a:r>
          </a:p>
          <a:p>
            <a:r>
              <a:rPr lang="it-IT" sz="1100" dirty="0" smtClean="0"/>
              <a:t>                                                                                                                                                   disco di plexiglass</a:t>
            </a:r>
          </a:p>
          <a:p>
            <a:endParaRPr lang="it-IT" sz="1100" dirty="0" smtClean="0"/>
          </a:p>
          <a:p>
            <a:r>
              <a:rPr lang="it-IT" sz="1100" dirty="0" smtClean="0"/>
              <a:t>                                                                                                                                                                          </a:t>
            </a:r>
          </a:p>
          <a:p>
            <a:r>
              <a:rPr lang="it-IT" sz="1100" dirty="0" smtClean="0"/>
              <a:t>                          </a:t>
            </a:r>
          </a:p>
          <a:p>
            <a:r>
              <a:rPr lang="it-IT" sz="1100" dirty="0" smtClean="0"/>
              <a:t>                                                                                                                                                                  specchi</a:t>
            </a:r>
          </a:p>
          <a:p>
            <a:r>
              <a:rPr lang="it-IT" sz="1100" dirty="0" smtClean="0"/>
              <a:t>                                                                                                                                                            larghi 3,8 cm</a:t>
            </a:r>
          </a:p>
          <a:p>
            <a:r>
              <a:rPr lang="it-IT" sz="1100" dirty="0" smtClean="0"/>
              <a:t>                                                                                                                                                            lunghi 20 cm</a:t>
            </a:r>
          </a:p>
          <a:p>
            <a:r>
              <a:rPr lang="it-IT" sz="1100" dirty="0" smtClean="0"/>
              <a:t>                                                                                                                                                           di spessore 0,3 cm</a:t>
            </a:r>
          </a:p>
          <a:p>
            <a:r>
              <a:rPr lang="it-IT" sz="1100" dirty="0" smtClean="0"/>
              <a:t>                                                                                                                                                           con diametro di 5,5 cm</a:t>
            </a:r>
          </a:p>
          <a:p>
            <a:r>
              <a:rPr lang="it-IT" sz="1100" dirty="0" smtClean="0"/>
              <a:t>                                                                                                                                                             e spessore di 0,2 cm</a:t>
            </a:r>
          </a:p>
          <a:p>
            <a:r>
              <a:rPr lang="it-IT" sz="1100" dirty="0" smtClean="0"/>
              <a:t>Forme di plastica</a:t>
            </a:r>
          </a:p>
          <a:p>
            <a:r>
              <a:rPr lang="it-IT" sz="1100" dirty="0" smtClean="0"/>
              <a:t>colorata</a:t>
            </a:r>
          </a:p>
        </p:txBody>
      </p:sp>
      <p:pic>
        <p:nvPicPr>
          <p:cNvPr id="4" name="Immagin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140968"/>
            <a:ext cx="865634" cy="740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996952"/>
            <a:ext cx="75247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068960"/>
            <a:ext cx="75247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3212976"/>
            <a:ext cx="6381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3645024"/>
            <a:ext cx="75247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9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7704" y="5013176"/>
            <a:ext cx="866403" cy="1109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tangolo 10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/>
              <a:t>,</a:t>
            </a:r>
            <a:endParaRPr lang="it-IT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930226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800080"/>
                </a:solidFill>
              </a:rPr>
              <a:t>PERCORSO IN VERTICALE </a:t>
            </a:r>
            <a:r>
              <a:rPr lang="it-IT" sz="3200" dirty="0" err="1" smtClean="0">
                <a:solidFill>
                  <a:srgbClr val="800080"/>
                </a:solidFill>
              </a:rPr>
              <a:t>DI</a:t>
            </a:r>
            <a:r>
              <a:rPr lang="it-IT" sz="3200" dirty="0" smtClean="0">
                <a:solidFill>
                  <a:srgbClr val="800080"/>
                </a:solidFill>
              </a:rPr>
              <a:t> MATEMATICA: </a:t>
            </a:r>
            <a:br>
              <a:rPr lang="it-IT" sz="3200" dirty="0" smtClean="0">
                <a:solidFill>
                  <a:srgbClr val="800080"/>
                </a:solidFill>
              </a:rPr>
            </a:br>
            <a:r>
              <a:rPr lang="it-IT" sz="3200" dirty="0" smtClean="0">
                <a:solidFill>
                  <a:srgbClr val="800080"/>
                </a:solidFill>
              </a:rPr>
              <a:t>LA LUCE ATTRAVERSO FORME SPECCHIANTI</a:t>
            </a:r>
            <a:endParaRPr lang="it-IT" sz="3200" dirty="0"/>
          </a:p>
        </p:txBody>
      </p:sp>
      <p:sp>
        <p:nvSpPr>
          <p:cNvPr id="16" name="Segnaposto contenuto 15"/>
          <p:cNvSpPr>
            <a:spLocks noGrp="1"/>
          </p:cNvSpPr>
          <p:nvPr>
            <p:ph idx="1"/>
          </p:nvPr>
        </p:nvSpPr>
        <p:spPr>
          <a:xfrm>
            <a:off x="457200" y="2276872"/>
            <a:ext cx="8147248" cy="3849291"/>
          </a:xfrm>
        </p:spPr>
        <p:txBody>
          <a:bodyPr>
            <a:normAutofit/>
          </a:bodyPr>
          <a:lstStyle/>
          <a:p>
            <a:endParaRPr lang="it-IT" sz="1000" dirty="0" smtClean="0"/>
          </a:p>
          <a:p>
            <a:r>
              <a:rPr lang="it-IT" sz="1000" dirty="0" smtClean="0"/>
              <a:t>Montaggio caleidoscopio</a:t>
            </a:r>
          </a:p>
          <a:p>
            <a:r>
              <a:rPr lang="it-IT" sz="1000" dirty="0" smtClean="0"/>
              <a:t>                                                                                                                                                                                          incolliamo</a:t>
            </a:r>
          </a:p>
          <a:p>
            <a:r>
              <a:rPr lang="it-IT" sz="1000" dirty="0" smtClean="0"/>
              <a:t>                                                                                                                                                                                         il disco oculare</a:t>
            </a:r>
          </a:p>
          <a:p>
            <a:r>
              <a:rPr lang="it-IT" sz="1000" dirty="0" smtClean="0"/>
              <a:t>                                                                                                                                                                                         dalla parte</a:t>
            </a:r>
          </a:p>
          <a:p>
            <a:r>
              <a:rPr lang="it-IT" sz="1000" dirty="0" smtClean="0"/>
              <a:t>                                                                                                                                                                                          opposta.</a:t>
            </a:r>
          </a:p>
          <a:p>
            <a:r>
              <a:rPr lang="it-IT" sz="1000" dirty="0" smtClean="0"/>
              <a:t>facciamo un tubo                                                             infiliamo                                                                 </a:t>
            </a:r>
          </a:p>
          <a:p>
            <a:r>
              <a:rPr lang="it-IT" sz="1000" dirty="0" smtClean="0"/>
              <a:t>a sezione triangolare                                                       all’interno</a:t>
            </a:r>
          </a:p>
          <a:p>
            <a:r>
              <a:rPr lang="it-IT" sz="1000" dirty="0" smtClean="0"/>
              <a:t>   per bloccare                                                                   del tubo più stretto </a:t>
            </a:r>
          </a:p>
          <a:p>
            <a:r>
              <a:rPr lang="it-IT" sz="1000" dirty="0" smtClean="0"/>
              <a:t>  i 3 specchi  con nastro</a:t>
            </a:r>
          </a:p>
          <a:p>
            <a:r>
              <a:rPr lang="it-IT" sz="1000" dirty="0" smtClean="0"/>
              <a:t>          adesivo.</a:t>
            </a:r>
          </a:p>
          <a:p>
            <a:endParaRPr lang="it-IT" sz="1000" dirty="0" smtClean="0"/>
          </a:p>
          <a:p>
            <a:endParaRPr lang="it-IT" sz="1000" dirty="0" smtClean="0"/>
          </a:p>
          <a:p>
            <a:endParaRPr lang="it-IT" sz="1000" dirty="0" smtClean="0"/>
          </a:p>
          <a:p>
            <a:endParaRPr lang="it-IT" sz="1000" dirty="0" smtClean="0"/>
          </a:p>
          <a:p>
            <a:r>
              <a:rPr lang="it-IT" sz="1000" dirty="0" smtClean="0"/>
              <a:t> inseriamo nella cella</a:t>
            </a:r>
          </a:p>
          <a:p>
            <a:r>
              <a:rPr lang="it-IT" sz="1000" dirty="0" smtClean="0"/>
              <a:t>tutti i frammenti colorati.                                                        chiudiamo la cella,</a:t>
            </a:r>
          </a:p>
          <a:p>
            <a:r>
              <a:rPr lang="it-IT" sz="1000" dirty="0" smtClean="0"/>
              <a:t>                                                                                                    incollando bene il disco</a:t>
            </a:r>
          </a:p>
          <a:p>
            <a:r>
              <a:rPr lang="it-IT" sz="1000" dirty="0" smtClean="0"/>
              <a:t>                                                                                                     di plexiglass grande .</a:t>
            </a:r>
            <a:endParaRPr lang="it-IT" sz="1000" dirty="0"/>
          </a:p>
        </p:txBody>
      </p:sp>
      <p:pic>
        <p:nvPicPr>
          <p:cNvPr id="17" name="Immagine 1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708920"/>
            <a:ext cx="1209675" cy="97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magine 1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420888"/>
            <a:ext cx="484431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magine 1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2636912"/>
            <a:ext cx="638175" cy="119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magine 1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5013176"/>
            <a:ext cx="923925" cy="91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magine 2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5085184"/>
            <a:ext cx="1066800" cy="1049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magine 21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4581128"/>
            <a:ext cx="1656184" cy="1515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2002234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7030A0"/>
                </a:solidFill>
              </a:rPr>
              <a:t>PERCORSO IN VERTICALE </a:t>
            </a:r>
            <a:r>
              <a:rPr lang="it-IT" sz="3200" dirty="0" err="1" smtClean="0">
                <a:solidFill>
                  <a:srgbClr val="7030A0"/>
                </a:solidFill>
              </a:rPr>
              <a:t>DI</a:t>
            </a:r>
            <a:r>
              <a:rPr lang="it-IT" sz="3200" dirty="0" smtClean="0">
                <a:solidFill>
                  <a:srgbClr val="7030A0"/>
                </a:solidFill>
              </a:rPr>
              <a:t> MATEMATICA:</a:t>
            </a:r>
            <a:br>
              <a:rPr lang="it-IT" sz="3200" dirty="0" smtClean="0">
                <a:solidFill>
                  <a:srgbClr val="7030A0"/>
                </a:solidFill>
              </a:rPr>
            </a:br>
            <a:r>
              <a:rPr lang="it-IT" sz="3200" dirty="0" smtClean="0">
                <a:solidFill>
                  <a:srgbClr val="7030A0"/>
                </a:solidFill>
              </a:rPr>
              <a:t>LA LUCE ATTRAVERSO </a:t>
            </a:r>
            <a:r>
              <a:rPr lang="it-IT" sz="3200" smtClean="0">
                <a:solidFill>
                  <a:srgbClr val="7030A0"/>
                </a:solidFill>
              </a:rPr>
              <a:t>FORME SPECCHIANTI</a:t>
            </a:r>
            <a:endParaRPr lang="it-IT" sz="3200" dirty="0">
              <a:solidFill>
                <a:srgbClr val="7030A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204864"/>
            <a:ext cx="8219256" cy="3921299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endParaRPr lang="it-IT" dirty="0" smtClean="0"/>
          </a:p>
          <a:p>
            <a:pPr>
              <a:buNone/>
            </a:pPr>
            <a:r>
              <a:rPr lang="it-IT" dirty="0" smtClean="0"/>
              <a:t>        </a:t>
            </a:r>
            <a:r>
              <a:rPr lang="it-IT" sz="4600" dirty="0" smtClean="0">
                <a:latin typeface="Berlin Sans FB" pitchFamily="34" charset="0"/>
                <a:cs typeface="ISOCP2" pitchFamily="2" charset="0"/>
              </a:rPr>
              <a:t>NONOSTANTE TUTTO , E’ LECITO PENSARE CHE LA    CREATIVITA’,</a:t>
            </a:r>
          </a:p>
          <a:p>
            <a:pPr>
              <a:buNone/>
            </a:pPr>
            <a:r>
              <a:rPr lang="it-IT" sz="4600" dirty="0" smtClean="0">
                <a:latin typeface="Berlin Sans FB" pitchFamily="34" charset="0"/>
                <a:cs typeface="ISOCP2" pitchFamily="2" charset="0"/>
              </a:rPr>
              <a:t>     COME SAPERE E STUPORE DEL SAPERE ,</a:t>
            </a:r>
          </a:p>
          <a:p>
            <a:pPr>
              <a:buNone/>
            </a:pPr>
            <a:r>
              <a:rPr lang="it-IT" sz="4600" dirty="0" smtClean="0">
                <a:latin typeface="Berlin Sans FB" pitchFamily="34" charset="0"/>
                <a:cs typeface="ISOCP2" pitchFamily="2" charset="0"/>
              </a:rPr>
              <a:t>     POSSA ESSERE IL PUNTO </a:t>
            </a:r>
            <a:r>
              <a:rPr lang="it-IT" sz="4600" dirty="0" err="1" smtClean="0">
                <a:latin typeface="Berlin Sans FB" pitchFamily="34" charset="0"/>
                <a:cs typeface="ISOCP2" pitchFamily="2" charset="0"/>
              </a:rPr>
              <a:t>DI</a:t>
            </a:r>
            <a:r>
              <a:rPr lang="it-IT" sz="4600" dirty="0" smtClean="0">
                <a:latin typeface="Berlin Sans FB" pitchFamily="34" charset="0"/>
                <a:cs typeface="ISOCP2" pitchFamily="2" charset="0"/>
              </a:rPr>
              <a:t> FORZA DEL NOSTRO LAVORO,</a:t>
            </a:r>
          </a:p>
          <a:p>
            <a:pPr>
              <a:buNone/>
            </a:pPr>
            <a:r>
              <a:rPr lang="it-IT" sz="4600" dirty="0" smtClean="0">
                <a:latin typeface="Berlin Sans FB" pitchFamily="34" charset="0"/>
                <a:cs typeface="ISOCP2" pitchFamily="2" charset="0"/>
              </a:rPr>
              <a:t>     NELLA SPERANZA CHE ESSA POSSA DIVENTARE UNA  NORMALE COMPAGNA </a:t>
            </a:r>
            <a:r>
              <a:rPr lang="it-IT" sz="4600" dirty="0" err="1" smtClean="0">
                <a:latin typeface="Berlin Sans FB" pitchFamily="34" charset="0"/>
                <a:cs typeface="ISOCP2" pitchFamily="2" charset="0"/>
              </a:rPr>
              <a:t>DI</a:t>
            </a:r>
            <a:r>
              <a:rPr lang="it-IT" sz="4600" dirty="0" smtClean="0">
                <a:latin typeface="Berlin Sans FB" pitchFamily="34" charset="0"/>
                <a:cs typeface="ISOCP2" pitchFamily="2" charset="0"/>
              </a:rPr>
              <a:t> VIAGGIO DELL’EVOLUZIONE  DEI BAMBINI . </a:t>
            </a:r>
          </a:p>
          <a:p>
            <a:pPr>
              <a:buNone/>
            </a:pPr>
            <a:r>
              <a:rPr lang="it-IT" sz="4600" dirty="0" smtClean="0">
                <a:latin typeface="Berlin Sans FB" pitchFamily="34" charset="0"/>
                <a:cs typeface="ISOCP2" pitchFamily="2" charset="0"/>
              </a:rPr>
              <a:t>                                                     (Loris </a:t>
            </a:r>
            <a:r>
              <a:rPr lang="it-IT" sz="4600" dirty="0" err="1" smtClean="0">
                <a:latin typeface="Berlin Sans FB" pitchFamily="34" charset="0"/>
                <a:cs typeface="ISOCP2" pitchFamily="2" charset="0"/>
              </a:rPr>
              <a:t>Malaguzzi</a:t>
            </a:r>
            <a:r>
              <a:rPr lang="it-IT" sz="4600" dirty="0" smtClean="0">
                <a:latin typeface="Berlin Sans FB" pitchFamily="34" charset="0"/>
                <a:cs typeface="ISOCP2" pitchFamily="2" charset="0"/>
              </a:rPr>
              <a:t>)</a:t>
            </a:r>
          </a:p>
          <a:p>
            <a:pPr>
              <a:buNone/>
            </a:pPr>
            <a:endParaRPr lang="it-IT" b="1" dirty="0" smtClean="0">
              <a:latin typeface="FreesiaUPC" pitchFamily="34" charset="-34"/>
              <a:cs typeface="FreesiaUPC" pitchFamily="34" charset="-34"/>
            </a:endParaRPr>
          </a:p>
          <a:p>
            <a:pPr>
              <a:buNone/>
            </a:pPr>
            <a:r>
              <a:rPr lang="it-IT" b="1" dirty="0" smtClean="0">
                <a:latin typeface="FreesiaUPC" pitchFamily="34" charset="-34"/>
                <a:cs typeface="FreesiaUPC" pitchFamily="34" charset="-34"/>
              </a:rPr>
              <a:t>                                                                         </a:t>
            </a:r>
          </a:p>
          <a:p>
            <a:pPr>
              <a:buNone/>
            </a:pPr>
            <a:r>
              <a:rPr lang="it-IT" b="1" dirty="0" smtClean="0">
                <a:latin typeface="FreesiaUPC" pitchFamily="34" charset="-34"/>
                <a:cs typeface="FreesiaUPC" pitchFamily="34" charset="-34"/>
              </a:rPr>
              <a:t>      </a:t>
            </a:r>
          </a:p>
          <a:p>
            <a:pPr>
              <a:buNone/>
            </a:pPr>
            <a:endParaRPr lang="it-IT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2002234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800080"/>
                </a:solidFill>
              </a:rPr>
              <a:t>PERCORSO IN VERTICALE </a:t>
            </a:r>
            <a:r>
              <a:rPr lang="it-IT" sz="3200" dirty="0" err="1" smtClean="0">
                <a:solidFill>
                  <a:srgbClr val="800080"/>
                </a:solidFill>
              </a:rPr>
              <a:t>DI</a:t>
            </a:r>
            <a:r>
              <a:rPr lang="it-IT" sz="3200" dirty="0" smtClean="0">
                <a:solidFill>
                  <a:srgbClr val="800080"/>
                </a:solidFill>
              </a:rPr>
              <a:t> MATEMATICA: </a:t>
            </a:r>
            <a:br>
              <a:rPr lang="it-IT" sz="3200" dirty="0" smtClean="0">
                <a:solidFill>
                  <a:srgbClr val="800080"/>
                </a:solidFill>
              </a:rPr>
            </a:br>
            <a:r>
              <a:rPr lang="it-IT" sz="3200" dirty="0" smtClean="0">
                <a:solidFill>
                  <a:srgbClr val="800080"/>
                </a:solidFill>
              </a:rPr>
              <a:t>LA LUCE ATTRAVERSO FORME SPECCHIANTI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492896"/>
            <a:ext cx="8291264" cy="3633267"/>
          </a:xfrm>
        </p:spPr>
        <p:txBody>
          <a:bodyPr>
            <a:normAutofit/>
          </a:bodyPr>
          <a:lstStyle/>
          <a:p>
            <a:pPr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smtClean="0">
                <a:solidFill>
                  <a:srgbClr val="9966CC"/>
                </a:solidFill>
              </a:rPr>
              <a:t>OBIETTIVI </a:t>
            </a:r>
            <a:r>
              <a:rPr lang="it-IT" dirty="0" err="1" smtClean="0">
                <a:solidFill>
                  <a:srgbClr val="9966CC"/>
                </a:solidFill>
              </a:rPr>
              <a:t>DI</a:t>
            </a:r>
            <a:r>
              <a:rPr lang="it-IT" dirty="0" smtClean="0">
                <a:solidFill>
                  <a:srgbClr val="9966CC"/>
                </a:solidFill>
              </a:rPr>
              <a:t> APPRENDIMENTO</a:t>
            </a:r>
          </a:p>
          <a:p>
            <a:pPr algn="ctr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smtClean="0">
                <a:solidFill>
                  <a:srgbClr val="9966CC"/>
                </a:solidFill>
              </a:rPr>
              <a:t>SCUOLA INFANZIA</a:t>
            </a:r>
          </a:p>
          <a:p>
            <a:pPr algn="ctr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smtClean="0">
                <a:solidFill>
                  <a:srgbClr val="9966CC"/>
                </a:solidFill>
              </a:rPr>
              <a:t>Osservando il proprio movimento e quello dei compagni e degli oggetti coglie attraverso attività concrete le caratteristiche della luce e delle ombre .</a:t>
            </a:r>
          </a:p>
          <a:p>
            <a:pPr algn="ctr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dirty="0" smtClean="0">
              <a:solidFill>
                <a:srgbClr val="9966CC"/>
              </a:solidFill>
            </a:endParaRPr>
          </a:p>
          <a:p>
            <a:pPr algn="ctr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dirty="0" smtClean="0">
              <a:solidFill>
                <a:srgbClr val="9966CC"/>
              </a:solidFill>
            </a:endParaRPr>
          </a:p>
          <a:p>
            <a:pPr algn="ctr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dirty="0" smtClean="0">
              <a:solidFill>
                <a:srgbClr val="9966CC"/>
              </a:solidFill>
            </a:endParaRPr>
          </a:p>
          <a:p>
            <a:pPr algn="ctr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dirty="0" smtClean="0">
              <a:solidFill>
                <a:srgbClr val="9966CC"/>
              </a:solidFill>
            </a:endParaRPr>
          </a:p>
          <a:p>
            <a:pPr>
              <a:buNone/>
            </a:pPr>
            <a:endParaRPr lang="it-IT" b="1" dirty="0" smtClean="0"/>
          </a:p>
          <a:p>
            <a:endParaRPr lang="it-IT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2074242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800080"/>
                </a:solidFill>
              </a:rPr>
              <a:t>PERCORSO IN VERTICALE </a:t>
            </a:r>
            <a:r>
              <a:rPr lang="it-IT" sz="3200" dirty="0" err="1" smtClean="0">
                <a:solidFill>
                  <a:srgbClr val="800080"/>
                </a:solidFill>
              </a:rPr>
              <a:t>DI</a:t>
            </a:r>
            <a:r>
              <a:rPr lang="it-IT" sz="3200" dirty="0" smtClean="0">
                <a:solidFill>
                  <a:srgbClr val="800080"/>
                </a:solidFill>
              </a:rPr>
              <a:t> MATEMATICA : </a:t>
            </a:r>
            <a:br>
              <a:rPr lang="it-IT" sz="3200" dirty="0" smtClean="0">
                <a:solidFill>
                  <a:srgbClr val="800080"/>
                </a:solidFill>
              </a:rPr>
            </a:br>
            <a:r>
              <a:rPr lang="it-IT" sz="3200" dirty="0" smtClean="0">
                <a:solidFill>
                  <a:srgbClr val="800080"/>
                </a:solidFill>
              </a:rPr>
              <a:t>LA LUCE ATTRAVERSO FORME SPECCHIANTI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2636912"/>
            <a:ext cx="8147248" cy="3489251"/>
          </a:xfrm>
        </p:spPr>
        <p:txBody>
          <a:bodyPr/>
          <a:lstStyle/>
          <a:p>
            <a:r>
              <a:rPr lang="it-IT" dirty="0" smtClean="0">
                <a:solidFill>
                  <a:srgbClr val="9966CC"/>
                </a:solidFill>
              </a:rPr>
              <a:t>OBIETTIVI </a:t>
            </a:r>
            <a:r>
              <a:rPr lang="it-IT" dirty="0" err="1" smtClean="0">
                <a:solidFill>
                  <a:srgbClr val="9966CC"/>
                </a:solidFill>
              </a:rPr>
              <a:t>DI</a:t>
            </a:r>
            <a:r>
              <a:rPr lang="it-IT" dirty="0" smtClean="0">
                <a:solidFill>
                  <a:srgbClr val="9966CC"/>
                </a:solidFill>
              </a:rPr>
              <a:t> APPRENDIMENTO</a:t>
            </a:r>
          </a:p>
          <a:p>
            <a:r>
              <a:rPr lang="it-IT" dirty="0" smtClean="0">
                <a:solidFill>
                  <a:srgbClr val="9966CC"/>
                </a:solidFill>
              </a:rPr>
              <a:t>Sviluppa la visione spaziale per ricercare e riconoscere le forme geometriche e le loro caratteristiche .</a:t>
            </a:r>
          </a:p>
          <a:p>
            <a:endParaRPr lang="it-IT" dirty="0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424936" cy="2016224"/>
          </a:xfrm>
        </p:spPr>
        <p:txBody>
          <a:bodyPr>
            <a:normAutofit fontScale="90000"/>
          </a:bodyPr>
          <a:lstStyle/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sz="3600" dirty="0" smtClean="0">
                <a:solidFill>
                  <a:srgbClr val="800080"/>
                </a:solidFill>
              </a:rPr>
              <a:t>PERCORSO IN VERTICALE </a:t>
            </a:r>
            <a:r>
              <a:rPr lang="it-IT" sz="3600" dirty="0" err="1" smtClean="0">
                <a:solidFill>
                  <a:srgbClr val="800080"/>
                </a:solidFill>
              </a:rPr>
              <a:t>DI</a:t>
            </a:r>
            <a:r>
              <a:rPr lang="it-IT" sz="3600" dirty="0" smtClean="0">
                <a:solidFill>
                  <a:srgbClr val="800080"/>
                </a:solidFill>
              </a:rPr>
              <a:t> MATEMATICA:</a:t>
            </a:r>
            <a:br>
              <a:rPr lang="it-IT" sz="3600" dirty="0" smtClean="0">
                <a:solidFill>
                  <a:srgbClr val="800080"/>
                </a:solidFill>
              </a:rPr>
            </a:br>
            <a:r>
              <a:rPr lang="it-IT" sz="3600" dirty="0" smtClean="0">
                <a:solidFill>
                  <a:srgbClr val="800080"/>
                </a:solidFill>
              </a:rPr>
              <a:t> LA LUCE ATTRAVERSO FORME SPECCHIANTI </a:t>
            </a:r>
            <a:r>
              <a:rPr lang="it-IT" dirty="0" smtClean="0">
                <a:solidFill>
                  <a:srgbClr val="0000FF"/>
                </a:solidFill>
              </a:rPr>
              <a:t/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/>
              <a:t>-.</a:t>
            </a:r>
            <a:br>
              <a:rPr lang="it-IT" dirty="0" smtClean="0"/>
            </a:br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323528" y="2924944"/>
            <a:ext cx="8208912" cy="3229819"/>
          </a:xfrm>
        </p:spPr>
        <p:txBody>
          <a:bodyPr/>
          <a:lstStyle/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smtClean="0">
                <a:solidFill>
                  <a:srgbClr val="9966CC"/>
                </a:solidFill>
              </a:rPr>
              <a:t>OBIETTIVI </a:t>
            </a:r>
            <a:r>
              <a:rPr lang="it-IT" dirty="0" err="1" smtClean="0">
                <a:solidFill>
                  <a:srgbClr val="9966CC"/>
                </a:solidFill>
              </a:rPr>
              <a:t>DI</a:t>
            </a:r>
            <a:r>
              <a:rPr lang="it-IT" dirty="0" smtClean="0">
                <a:solidFill>
                  <a:srgbClr val="9966CC"/>
                </a:solidFill>
              </a:rPr>
              <a:t> APPRENDIMENTO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smtClean="0">
                <a:solidFill>
                  <a:srgbClr val="9966CC"/>
                </a:solidFill>
              </a:rPr>
              <a:t>Attraverso materiali diversi e situazioni diverse classifica e scompone figure geometriche cogliendo somiglianze e differenze fra le varie figure .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i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2074242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800080"/>
                </a:solidFill>
              </a:rPr>
              <a:t>PERCORSO IN VERTICALE </a:t>
            </a:r>
            <a:r>
              <a:rPr lang="it-IT" sz="3200" dirty="0" err="1" smtClean="0">
                <a:solidFill>
                  <a:srgbClr val="800080"/>
                </a:solidFill>
              </a:rPr>
              <a:t>DI</a:t>
            </a:r>
            <a:r>
              <a:rPr lang="it-IT" sz="3200" dirty="0" smtClean="0">
                <a:solidFill>
                  <a:srgbClr val="800080"/>
                </a:solidFill>
              </a:rPr>
              <a:t> MATEMATICA: </a:t>
            </a:r>
            <a:br>
              <a:rPr lang="it-IT" sz="3200" dirty="0" smtClean="0">
                <a:solidFill>
                  <a:srgbClr val="800080"/>
                </a:solidFill>
              </a:rPr>
            </a:br>
            <a:r>
              <a:rPr lang="it-IT" sz="3200" dirty="0" smtClean="0">
                <a:solidFill>
                  <a:srgbClr val="800080"/>
                </a:solidFill>
              </a:rPr>
              <a:t>LA LUCE ATTRAVERSO FORME SPECCHIANTI 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420888"/>
            <a:ext cx="8147248" cy="3705275"/>
          </a:xfrm>
        </p:spPr>
        <p:txBody>
          <a:bodyPr/>
          <a:lstStyle/>
          <a:p>
            <a:r>
              <a:rPr lang="it-IT" dirty="0" smtClean="0">
                <a:solidFill>
                  <a:srgbClr val="9966CC"/>
                </a:solidFill>
              </a:rPr>
              <a:t>OBIETTIVI </a:t>
            </a:r>
            <a:r>
              <a:rPr lang="it-IT" dirty="0" err="1" smtClean="0">
                <a:solidFill>
                  <a:srgbClr val="9966CC"/>
                </a:solidFill>
              </a:rPr>
              <a:t>DI</a:t>
            </a:r>
            <a:r>
              <a:rPr lang="it-IT" dirty="0" smtClean="0">
                <a:solidFill>
                  <a:srgbClr val="9966CC"/>
                </a:solidFill>
              </a:rPr>
              <a:t> APPRENDIMENTO</a:t>
            </a:r>
          </a:p>
          <a:p>
            <a:r>
              <a:rPr lang="it-IT" dirty="0" smtClean="0">
                <a:solidFill>
                  <a:srgbClr val="9966CC"/>
                </a:solidFill>
              </a:rPr>
              <a:t>Progetta occasioni di esperienze geometriche attraverso il movimento e l’osservazione in relazione alla luce .(ombra)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</TotalTime>
  <Words>2120</Words>
  <Application>Microsoft Office PowerPoint</Application>
  <PresentationFormat>Presentazione su schermo (4:3)</PresentationFormat>
  <Paragraphs>336</Paragraphs>
  <Slides>53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53</vt:i4>
      </vt:variant>
    </vt:vector>
  </HeadingPairs>
  <TitlesOfParts>
    <vt:vector size="54" baseType="lpstr">
      <vt:lpstr>Tema di Office</vt:lpstr>
      <vt:lpstr>Il curricolo in verticale di MATEMATICA  Un percorso possibile LA LUCE ATTRAVERSO FORME SPECCHIANTI   </vt:lpstr>
      <vt:lpstr> PERCORSO IN VERTICALE DI MATEMATICA:  LA LUCE ATTRAVERSO FORME SPECCHIANTI </vt:lpstr>
      <vt:lpstr>PERCORSO IN VERTICALE DI MATEMATICA:  LA LUCE ATTRAVERSO FORME SPECCHIANTI</vt:lpstr>
      <vt:lpstr>PERCORSO IN VERTICALE DI MATEMATICA:  LA LUCE ATTRAVERSO FORME SPECCHIANTI</vt:lpstr>
      <vt:lpstr>PERCORSO IN VERTICALE DI MATEMATICA:  LA LUCE ATTRAVERSO FORME SPECCHIANTI </vt:lpstr>
      <vt:lpstr>PERCORSO IN VERTICALE DI MATEMATICA:  LA LUCE ATTRAVERSO FORME SPECCHIANTI</vt:lpstr>
      <vt:lpstr>PERCORSO IN VERTICALE DI MATEMATICA :  LA LUCE ATTRAVERSO FORME SPECCHIANTI</vt:lpstr>
      <vt:lpstr>  PERCORSO IN VERTICALE DI MATEMATICA:  LA LUCE ATTRAVERSO FORME SPECCHIANTI  -. </vt:lpstr>
      <vt:lpstr>PERCORSO IN VERTICALE DI MATEMATICA:  LA LUCE ATTRAVERSO FORME SPECCHIANTI </vt:lpstr>
      <vt:lpstr>PERCORSO IN VERTICALE DI MATEMATICA : LA LUCE ATTRAVERSO FORME SPECCHIANTI  La mia ombra mi segue ma sempre un passo indietro .  </vt:lpstr>
      <vt:lpstr>PERCORSO IN VERTICALE DI MATEMATICA : LA LUCE ATTRAVERSO FORME SPECCHIANTI </vt:lpstr>
      <vt:lpstr>PERCORSO IN VERTICALE DI MATEMATICA : LA LUCE ATTRAVERSO FORME SPECCHIANTI</vt:lpstr>
      <vt:lpstr>PERCORSO IN VERTICALE DI MATEMATICA : LA LUCE ATTRAVERSO FORME SPECCHIANTI </vt:lpstr>
      <vt:lpstr>PERCORSO IN VERTICALEDI MATEMATICA:  LA LUCE ATTRAVERSO FORME SPECCHIANTI   </vt:lpstr>
      <vt:lpstr>PERCORSO IN VERTICALE DI MATEMATICA :  LA LUCE ATTRAVERSO FORME SPECCHIANTI</vt:lpstr>
      <vt:lpstr>PERCORSO IN VERTICALE DI MATEMATICA:  LA LUCE ATTRAVERSO FORME SPECCHIANTI</vt:lpstr>
      <vt:lpstr>PERCORSO IN VERICALE DI MATEMATICA : LA LUCE ATTRAVERSO FORME SPECCHIANTI</vt:lpstr>
      <vt:lpstr>PERCORSO IN VERTICALE DI MATEMATICA : LA LUCE ATTRAVERSO FORME SPECCHIANTI</vt:lpstr>
      <vt:lpstr>PERCORSO IN VERTICALE DI MATEMATICA:  LA LUCE ATTRAVERSO FORME SPECCHIANTI</vt:lpstr>
      <vt:lpstr>PERCORSO IN VERTICALE DI MATEMATICA:  LA LUCE ATTRAVERSO FORME SPECCHIANTI</vt:lpstr>
      <vt:lpstr>PERCORSO IN VERTICALE DI MATEMATICA : LA LUCE ATTRAVERSO FORME SPECCHIANTI </vt:lpstr>
      <vt:lpstr>PERCORSO IN VERTICALE DI MATEMATICA : LA LUCE ATTRAVERSO FORME SPECCHIANTI </vt:lpstr>
      <vt:lpstr>PERCORSO IN VERTICALE DI MATEMATICA : LA LUCE ATTRAVERSO FORME SPECCHIANTI </vt:lpstr>
      <vt:lpstr>PERCORSO IN VERTICALE DI MATEMATICA:  LA LUCE ATTRAVERSO FORME SPECCHIANTI </vt:lpstr>
      <vt:lpstr>PERCORSO IN VERTICALE DI MATEMATICA : LA LUCE ATTRAVERSO FORME SPECCHIANTI</vt:lpstr>
      <vt:lpstr>PERCORSO IN VERTICALE DI MATEMATICA : LA LUCE ATTRAVERSO FORME SPECCHIANTI</vt:lpstr>
      <vt:lpstr>PERCORSO IN VERTICALE DI MATEMATICA : LA LUCE ATTRAVERSO FORME SPECCHIANTI</vt:lpstr>
      <vt:lpstr>PERCORSO IN VERTICALE DI MATEMATICA : LA LUCE ATTRAVERSO FORME SPECCHIANTI</vt:lpstr>
      <vt:lpstr>PERCORSO IN VERTICALE DI MATEMATICA : LA LUCE ATTRAVERSO FORME SPECCHIANTI</vt:lpstr>
      <vt:lpstr>PERCORSO IN VERTICALE DI MATEMATICA:  LA LUCE ATTRAVERSO FORME SPECCHIANTI </vt:lpstr>
      <vt:lpstr>PERCORSO IN VERTICALE DI MATEMATICA : LA LUCE ATTRAVERSO FORME SPECCHIANTI</vt:lpstr>
      <vt:lpstr>PERCORSO IN VERTICALE DI MATEMATICA:  LA LUCE ATTRAVERSO FORME SPECCHIANTI </vt:lpstr>
      <vt:lpstr>PERCORSO IN VERTICALE DI MATEMATICA:  LA LUCE ATTRAVERSO FORME SPECCHIANTI </vt:lpstr>
      <vt:lpstr>PERCORSO IN VERTICALE DI MATEMATICA : LA LUCE ATTRAVERSO FORME SPECCHIANTI</vt:lpstr>
      <vt:lpstr>PERCORSO IN VERTICALE DI MATEMATICA : LA LUCE ATTRAVERSO FORME SPECCHIANTI </vt:lpstr>
      <vt:lpstr>PERCORSO IN VERTICALE DI MATEMATICA : LA LUCE ATTRAVERSO FORME SPECCHIANTI</vt:lpstr>
      <vt:lpstr>PERCORSO IN VERTICALE DI MATEMATICA : LA LUCE ATTRAVERSO FORME SPECCHIANTI IL NOSTRO CALEIDOSCOPIO</vt:lpstr>
      <vt:lpstr>PERCORSO IN VERTICALE DI MATEMATICA : LA LUCE ATTRAVERSO FORME SPECCHIANTI</vt:lpstr>
      <vt:lpstr>PERCORSO IN VERTICALE DI MATEMATICA : LA LUCE ATTRAVERSO FORME SPECCHIANTI </vt:lpstr>
      <vt:lpstr>PERCORSO IN VERTICALE DI MATEMATICA:  LA LUCE ATTRAVERSO FORME SPECCHIANTI </vt:lpstr>
      <vt:lpstr>PERCORSO IN VERTICALE DI MATEMATICA : LA LUCE ATTRAVERSO FORME SPECCHIANTI </vt:lpstr>
      <vt:lpstr>PERCORSO IN VERTICALE DI MATEMATICA : LA LUCE ATTRAVERSO FORME SPECCHIANTI</vt:lpstr>
      <vt:lpstr>PERCORSO IN VERTICALE DI MATEMATICA : LA LUCE ATTRAVERSO FORME SPECCHIANTI</vt:lpstr>
      <vt:lpstr>PERCORSO IN VERTICALE DI MATEMATICA : LA LUCE ATTRAVERSO FORME SPECCHIANTI</vt:lpstr>
      <vt:lpstr>PERCORSO IN VERICALE DI MATEMATICA : LA LUCE ATTRAVERSO FORME SPECCHIANTI </vt:lpstr>
      <vt:lpstr>PERCORSO IN VERTICALE DI MATEMATICA:  LA LUCE ATTRAVERSO FORME SPECCHIANTI </vt:lpstr>
      <vt:lpstr>PERCORSO IN VERTICALE DI MATEMATICA:  LA LUCE ATTRAVERSO FORME SPECCHIANTI</vt:lpstr>
      <vt:lpstr>PERCORSO IN VERTICALE DI MATEMATICA:  LA LUCE ATTRAVERSO FORME SPECCHIANTI</vt:lpstr>
      <vt:lpstr>PERCORSO IN VERTICALE DI MATEMATICA:  LA LUCE ATTRAVERSO FORME SPECCHIANTI</vt:lpstr>
      <vt:lpstr>PERCORSO IN VERTICALE DI MATEMATICA:  LA LUCE ATTRAVERSO FORME SPECCHIANTI</vt:lpstr>
      <vt:lpstr>PERCORSO IN VERTICALE DI MATEMATICA:  LA LUCE ATTRAVERSO FORME SPECCHIANTI </vt:lpstr>
      <vt:lpstr>PERCORSO IN VERTICALE DI MATEMATICA:  LA LUCE ATTRAVERSO FORME SPECCHIANTI</vt:lpstr>
      <vt:lpstr>PERCORSO IN VERTICALE DI MATEMATICA: LA LUCE ATTRAVERSO FORME SPECCHIANTI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curricolo in verticale di MATEMATICA  Un percorso possibile</dc:title>
  <dc:creator>Sandra</dc:creator>
  <cp:lastModifiedBy>Sandra</cp:lastModifiedBy>
  <cp:revision>142</cp:revision>
  <cp:lastPrinted>2015-02-18T09:13:17Z</cp:lastPrinted>
  <dcterms:created xsi:type="dcterms:W3CDTF">2015-02-15T14:46:15Z</dcterms:created>
  <dcterms:modified xsi:type="dcterms:W3CDTF">2015-02-28T14:22:16Z</dcterms:modified>
</cp:coreProperties>
</file>